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4" r:id="rId75"/>
    <p:sldId id="335" r:id="rId76"/>
    <p:sldId id="336" r:id="rId77"/>
    <p:sldId id="337" r:id="rId78"/>
    <p:sldId id="338" r:id="rId79"/>
    <p:sldId id="339" r:id="rId80"/>
    <p:sldId id="331" r:id="rId81"/>
    <p:sldId id="332" r:id="rId82"/>
    <p:sldId id="333" r:id="rId83"/>
    <p:sldId id="340" r:id="rId84"/>
    <p:sldId id="341" r:id="rId85"/>
    <p:sldId id="342" r:id="rId86"/>
    <p:sldId id="343" r:id="rId87"/>
    <p:sldId id="344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9" r:id="rId144"/>
    <p:sldId id="418" r:id="rId145"/>
    <p:sldId id="410" r:id="rId146"/>
    <p:sldId id="411" r:id="rId147"/>
    <p:sldId id="413" r:id="rId148"/>
    <p:sldId id="415" r:id="rId149"/>
    <p:sldId id="417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de Bruin" initials="Jd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9"/>
    <p:restoredTop sz="94650"/>
  </p:normalViewPr>
  <p:slideViewPr>
    <p:cSldViewPr snapToGrid="0" snapToObjects="1">
      <p:cViewPr varScale="1">
        <p:scale>
          <a:sx n="79" d="100"/>
          <a:sy n="79" d="100"/>
        </p:scale>
        <p:origin x="3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0-19T17:03:41.012" idx="1">
    <p:pos x="4032" y="-160"/>
    <p:text>plaatje van tidyverse
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2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3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4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assign values to variables, both numeric and character</a:t>
            </a:r>
          </a:p>
          <a:p>
            <a:r>
              <a:t>We can perform mathematical operations</a:t>
            </a:r>
          </a:p>
          <a:p>
            <a:r>
              <a:t>More complex mathematical operations can be performed using functions.</a:t>
            </a:r>
          </a:p>
          <a:p>
            <a:r>
              <a:t>See your cheatsheet!</a:t>
            </a:r>
          </a:p>
          <a:p>
            <a:r>
              <a:t>You will see that most of these are not operations you can perform on a single number (mean, sum, max, etc). For that, we need another data type.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Move and duplicate this slide. </a:t>
            </a:r>
          </a:p>
          <a:p>
            <a:endParaRPr/>
          </a:p>
          <a:p>
            <a:r>
              <a:t>Remove Rmarkdown at this stage. Show it later 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Yes Jonathan, cranes are birds.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It's like determining whether there is coffee or tea in cup. None, there is nothing in the cup. NA we don't know what's in there. NULL, there isn't even a cup (we can't put something in there at all).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how to write a script and execute lines right away!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Recognize factor and numeric data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write the code, not necessary to write the comments (you will receive a script with comments)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Leave the comments in your script! The comments are left out on the screen for brevity, but please don’t do that yourself.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Think about: dependencies, version, purpose…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Recently developed</a:t>
            </a:r>
          </a:p>
          <a:p>
            <a:r>
              <a:t>Fast adoption by community</a:t>
            </a:r>
          </a:p>
          <a:p>
            <a:r>
              <a:t>Integration with RStudio</a:t>
            </a:r>
          </a:p>
          <a:p>
            <a:r>
              <a:t>Dev by Wickham</a:t>
            </a:r>
          </a:p>
          <a:p>
            <a:r>
              <a:t>- Collection of packages</a:t>
            </a:r>
          </a:p>
          <a:p>
            <a:r>
              <a:t>Everyone can make extensions to the tidyverse</a:t>
            </a:r>
          </a:p>
          <a:p>
            <a:r>
              <a:t>dplyr and ggplot2 are the most well known packages</a:t>
            </a:r>
          </a:p>
          <a:p>
            <a:r>
              <a:t>Easy to switch between base R and tidyverse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</a:t>
            </a:r>
          </a:p>
          <a:p>
            <a:endParaRPr/>
          </a:p>
          <a:p>
            <a:r>
              <a:t>Base R is confusing/old, non-intuitive -&gt; tidyverse introduces intuitive functions</a:t>
            </a:r>
          </a:p>
          <a:p>
            <a:r>
              <a:t>Different developers and historical inconsistencies -&gt; tidyverse has a shared grammar</a:t>
            </a:r>
          </a:p>
          <a:p>
            <a:endParaRPr/>
          </a:p>
          <a:p>
            <a:r>
              <a:t>"R is an old language, and some things that were useful 10 or 20 years ago now get in your way. It’s difficult to change base R without breaking existing code, so most innovation occurs in packages."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u.nl/en/research/research-data-management/tools-services/training-and-workshops" TargetMode="Externa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trechtUniversity/R-data-cafe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introRData" TargetMode="External"/><Relationship Id="rId2" Type="http://schemas.openxmlformats.org/officeDocument/2006/relationships/hyperlink" Target="mailto:b.m.i.vreede@uu.n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b.m.i.vreede@uu.nl" TargetMode="External"/><Relationship Id="rId2" Type="http://schemas.openxmlformats.org/officeDocument/2006/relationships/hyperlink" Target="mailto:j.debruin1@uu.nl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ikecpeck/" TargetMode="External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hyperlink" Target="http://www.rstudio.com/resources/cheatsheets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elcome!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Welcome!</a:t>
            </a:r>
          </a:p>
          <a:p>
            <a:r>
              <a:t>Please download the course material:</a:t>
            </a:r>
          </a:p>
        </p:txBody>
      </p:sp>
      <p:sp>
        <p:nvSpPr>
          <p:cNvPr id="128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29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and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rPr dirty="0"/>
              <a:t>and store it in a single, accessible folder on your computer.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  <p:grpSp>
        <p:nvGrpSpPr>
          <p:cNvPr id="134" name="Do you have a github account? Give us a star! :)"/>
          <p:cNvGrpSpPr/>
          <p:nvPr/>
        </p:nvGrpSpPr>
        <p:grpSpPr>
          <a:xfrm>
            <a:off x="7175748" y="533063"/>
            <a:ext cx="5288605" cy="1786621"/>
            <a:chOff x="0" y="0"/>
            <a:chExt cx="5288604" cy="1786620"/>
          </a:xfrm>
        </p:grpSpPr>
        <p:sp>
          <p:nvSpPr>
            <p:cNvPr id="133" name="Do you have a github account? Give us a star! :)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3000"/>
                </a:spcBef>
                <a:defRPr sz="2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Helvetica Neue Light"/>
                </a:defRPr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Do you have a github account? Give us a star! :)</a:t>
              </a:r>
            </a:p>
          </p:txBody>
        </p:sp>
        <p:pic>
          <p:nvPicPr>
            <p:cNvPr id="132" name="Do you have a github account? Give us a star! :)" descr="Do you have a github account? Give us a star! :)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 syntax &amp; the RStudio conso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syntax &amp; the RStudio console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26" name="Screen Shot 2019-02-14 at 17.27.50.png" descr="Screen Shot 2019-02-14 at 17.2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732" y="2377516"/>
            <a:ext cx="12239336" cy="527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755" y="3566518"/>
            <a:ext cx="3166595" cy="8649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31" name="Screen Shot 2018-10-30 at 00.57.00.png" descr="Screen Shot 2018-10-30 at 00.57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148165"/>
            <a:ext cx="11861800" cy="6828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6705" y="6551874"/>
            <a:ext cx="5437855" cy="2178756"/>
          </a:xfrm>
          <a:prstGeom prst="rect">
            <a:avLst/>
          </a:prstGeom>
        </p:spPr>
      </p:pic>
      <p:pic>
        <p:nvPicPr>
          <p:cNvPr id="634" name="Oval" descr="Oval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1198" y="7131819"/>
            <a:ext cx="1524160" cy="77056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2" animBg="1" advAuto="0"/>
      <p:bldP spid="634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38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</p:txBody>
      </p:sp>
      <p:pic>
        <p:nvPicPr>
          <p:cNvPr id="639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610" y="2401509"/>
            <a:ext cx="2931668" cy="11844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1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3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6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read_csv("data/iris.csv")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Exercis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dataset</a:t>
            </a:r>
          </a:p>
        </p:txBody>
      </p:sp>
      <p:sp>
        <p:nvSpPr>
          <p:cNvPr id="649" name="GPS data from 39 tagged individual cranes during fall migration of 2017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GPS data from 39 tagged individual cranes during fall migration of 2017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Courtesy of Sasha Pekarsky at the Hebrew University of Jerusalem, Israel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In the ‘data’ folder of your course materials.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5550"/>
          <a:stretch>
            <a:fillRect/>
          </a:stretch>
        </p:blipFill>
        <p:spPr>
          <a:xfrm>
            <a:off x="6881154" y="2511"/>
            <a:ext cx="9461380" cy="974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1-I and 1-II.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gplot2-200x232@2x.png" descr="ggplot2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844506" y="1562099"/>
            <a:ext cx="5715001" cy="6629401"/>
          </a:xfrm>
          <a:prstGeom prst="rect">
            <a:avLst/>
          </a:prstGeom>
        </p:spPr>
      </p:pic>
      <p:sp>
        <p:nvSpPr>
          <p:cNvPr id="657" name="Data visu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</a:t>
            </a:r>
          </a:p>
        </p:txBody>
      </p:sp>
      <p:sp>
        <p:nvSpPr>
          <p:cNvPr id="658" name="Create eye candy with ggplot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eye candy with ggplot2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3846" r="23846"/>
          <a:stretch>
            <a:fillRect/>
          </a:stretch>
        </p:blipFill>
        <p:spPr>
          <a:xfrm>
            <a:off x="9220199" y="4749800"/>
            <a:ext cx="3276601" cy="3860800"/>
          </a:xfrm>
          <a:prstGeom prst="rect">
            <a:avLst/>
          </a:prstGeom>
        </p:spPr>
      </p:pic>
      <p:pic>
        <p:nvPicPr>
          <p:cNvPr id="661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1857" r="1857"/>
          <a:stretch>
            <a:fillRect/>
          </a:stretch>
        </p:blipFill>
        <p:spPr>
          <a:xfrm>
            <a:off x="9220200" y="1191476"/>
            <a:ext cx="3791472" cy="2430348"/>
          </a:xfrm>
          <a:prstGeom prst="rect">
            <a:avLst/>
          </a:prstGeom>
        </p:spPr>
      </p:pic>
      <p:pic>
        <p:nvPicPr>
          <p:cNvPr id="662" name="Image" descr="Image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520700" y="1909530"/>
            <a:ext cx="8369300" cy="5172540"/>
          </a:xfrm>
          <a:prstGeom prst="rect">
            <a:avLst/>
          </a:prstGeom>
        </p:spPr>
      </p:pic>
      <p:sp>
        <p:nvSpPr>
          <p:cNvPr id="663" name="Examples of plots with R (and ggplot2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plots with R (and ggplot2)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Data visualisation with 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 with ggplot2</a:t>
            </a:r>
          </a:p>
        </p:txBody>
      </p:sp>
      <p:sp>
        <p:nvSpPr>
          <p:cNvPr id="666" name="ggplot2 is an extremely popular data visualisation package for 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ggplot2</a:t>
            </a:r>
            <a:r>
              <a:t> is an extremely popular data visualisation package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Simple syntax, easy to learn, nice plots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and maintained by Hadley Wickham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the book: The Grammar of Graphics (Wilkinson, 2005)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5" name="&gt; x &lt;- 6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x &lt;- 6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e grammar of graph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grammar of graphics</a:t>
            </a:r>
          </a:p>
        </p:txBody>
      </p:sp>
      <p:sp>
        <p:nvSpPr>
          <p:cNvPr id="6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7200">
              <a:spcBef>
                <a:spcPts val="0"/>
              </a:spcBef>
              <a:buSzPct val="100000"/>
              <a:buFontTx/>
              <a:defRPr sz="27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670" name="Table"/>
          <p:cNvGraphicFramePr/>
          <p:nvPr/>
        </p:nvGraphicFramePr>
        <p:xfrm>
          <a:off x="6515100" y="2222500"/>
          <a:ext cx="5918200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The variables in a tibble or data.frame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Aesthetics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x- and y-axis, colour, size, alpha, 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Geometries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point, line, bar, histogram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1" name="Source: https://www.youtube.com/watch?v=uiTc55clwuA"/>
          <p:cNvSpPr txBox="1"/>
          <p:nvPr/>
        </p:nvSpPr>
        <p:spPr>
          <a:xfrm>
            <a:off x="8709344" y="9080136"/>
            <a:ext cx="3915552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Source: https://www.youtube.com/watch?v=uiTc55clwuA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400" y="2722447"/>
            <a:ext cx="3562495" cy="5667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Quick plo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plotting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77" name="&gt; qplot(Species, data = 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BBE02-3A84-A541-8805-52EC9811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2" y="2794906"/>
            <a:ext cx="9102271" cy="68267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1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682" name="iris_species_length_scatter.png" descr="iris_species_length_scatter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1658950" y="3244459"/>
            <a:ext cx="9727579" cy="6258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1" animBg="1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5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666512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, data = iris, </a:t>
            </a:r>
            <a:r>
              <a:rPr dirty="0" err="1"/>
              <a:t>colour</a:t>
            </a:r>
            <a:r>
              <a:rPr dirty="0"/>
              <a:t>=Species)</a:t>
            </a:r>
          </a:p>
        </p:txBody>
      </p:sp>
      <p:pic>
        <p:nvPicPr>
          <p:cNvPr id="686" name="iris_species_width_length_scatter.png" descr="iris_species_width_length_scatter.png"/>
          <p:cNvPicPr>
            <a:picLocks noChangeAspect="1"/>
          </p:cNvPicPr>
          <p:nvPr/>
        </p:nvPicPr>
        <p:blipFill>
          <a:blip r:embed="rId2">
            <a:extLst/>
          </a:blip>
          <a:srcRect r="1428"/>
          <a:stretch>
            <a:fillRect/>
          </a:stretch>
        </p:blipFill>
        <p:spPr>
          <a:xfrm>
            <a:off x="2393737" y="4224173"/>
            <a:ext cx="8099958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1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gplot (grammar of graphic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 (grammar of graphics)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1" name="&gt; ggplot(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lvl1pPr>
          </a:lstStyle>
          <a:p>
            <a:r>
              <a:t>&gt; ggplot(iris)</a:t>
            </a:r>
          </a:p>
        </p:txBody>
      </p:sp>
      <p:pic>
        <p:nvPicPr>
          <p:cNvPr id="692" name="ggplot_empty.png" descr="ggplot_empty.png"/>
          <p:cNvPicPr>
            <a:picLocks noChangeAspect="1"/>
          </p:cNvPicPr>
          <p:nvPr/>
        </p:nvPicPr>
        <p:blipFill>
          <a:blip r:embed="rId2">
            <a:extLst/>
          </a:blip>
          <a:srcRect t="9839" b="9839"/>
          <a:stretch>
            <a:fillRect/>
          </a:stretch>
        </p:blipFill>
        <p:spPr>
          <a:xfrm>
            <a:off x="2628793" y="4224173"/>
            <a:ext cx="7747214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1" animBg="1" advAuto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5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t>&gt; ggplot(iris)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Petal.Length, y = Petal.Width, colour=Species))</a:t>
            </a:r>
          </a:p>
        </p:txBody>
      </p:sp>
      <p:pic>
        <p:nvPicPr>
          <p:cNvPr id="696" name="ggplot_aes.png" descr="ggplot_aes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9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t>&gt; ggplot(iris)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t>&gt; ggplot(iris, aes(x = Petal.Length, y = Petal.Width, colour=Species))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Petal.Length, y = Petal.Width, colour=Species)) +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geom_point()</a:t>
            </a:r>
          </a:p>
        </p:txBody>
      </p:sp>
      <p:pic>
        <p:nvPicPr>
          <p:cNvPr id="700" name="ggplot_aes_geom.png" descr="ggplot_aes_geo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393737" y="4224173"/>
            <a:ext cx="821732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1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3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</a:t>
            </a:r>
          </a:p>
        </p:txBody>
      </p:sp>
      <p:pic>
        <p:nvPicPr>
          <p:cNvPr id="704" name="ggplot_boxplot.png" descr="ggplot_boxplot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8" name="&gt; x &lt;- 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x &lt;- 6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x &lt;- "hi!"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6 -&gt;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x =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6 =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>
                <a:solidFill>
                  <a:srgbClr val="FF2600"/>
                </a:solidFill>
              </a:rPr>
              <a:t>Error in 6 = x : invalid (do_set) left-hand side to assignment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bldLvl="5" animBg="1" advAuto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7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geom_point(colour='red') </a:t>
            </a:r>
          </a:p>
        </p:txBody>
      </p:sp>
      <p:pic>
        <p:nvPicPr>
          <p:cNvPr id="708" name="ggplot_multigeom.png" descr="ggplot_multigeom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gplot: Statistical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Statistical layers </a:t>
            </a:r>
          </a:p>
        </p:txBody>
      </p:sp>
      <p:sp>
        <p:nvSpPr>
          <p:cNvPr id="711" name="&gt; ggplot(iris, aes(x = Petal.Length, y = Petal.Width, colour=Species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Petal.Length, y = Petal.Width, colour=Species)) + 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geom_point()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stat_density_2d()</a:t>
            </a:r>
          </a:p>
        </p:txBody>
      </p:sp>
      <p:pic>
        <p:nvPicPr>
          <p:cNvPr id="712" name="ggplot_density.png" descr="ggplot_density.png"/>
          <p:cNvPicPr>
            <a:picLocks noChangeAspect="1"/>
          </p:cNvPicPr>
          <p:nvPr/>
        </p:nvPicPr>
        <p:blipFill>
          <a:blip r:embed="rId2">
            <a:extLst/>
          </a:blip>
          <a:srcRect r="1522"/>
          <a:stretch>
            <a:fillRect/>
          </a:stretch>
        </p:blipFill>
        <p:spPr>
          <a:xfrm>
            <a:off x="2393737" y="4224173"/>
            <a:ext cx="809221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1" animBg="1" advAuto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2-I and 2-II.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hex-dplyr.png" descr="hex-dplyr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468532" y="658943"/>
            <a:ext cx="3810001" cy="4415667"/>
          </a:xfrm>
          <a:prstGeom prst="rect">
            <a:avLst/>
          </a:prstGeom>
        </p:spPr>
      </p:pic>
      <p:sp>
        <p:nvSpPr>
          <p:cNvPr id="717" name="Data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transformation</a:t>
            </a:r>
          </a:p>
        </p:txBody>
      </p:sp>
      <p:sp>
        <p:nvSpPr>
          <p:cNvPr id="718" name="Explore the power of dplyr and tidyr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610280" cy="3175000"/>
          </a:xfrm>
          <a:prstGeom prst="rect">
            <a:avLst/>
          </a:prstGeom>
        </p:spPr>
        <p:txBody>
          <a:bodyPr/>
          <a:lstStyle/>
          <a:p>
            <a:r>
              <a:t>Explore the power of </a:t>
            </a:r>
            <a:r>
              <a:rPr>
                <a:solidFill>
                  <a:srgbClr val="0433FF"/>
                </a:solidFill>
              </a:rPr>
              <a:t>dplyr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tidyr</a:t>
            </a:r>
          </a:p>
        </p:txBody>
      </p:sp>
      <p:pic>
        <p:nvPicPr>
          <p:cNvPr id="719" name="hex-tidyr.png" descr="hex-tid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7343" y="3945167"/>
            <a:ext cx="3810001" cy="4415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creen Shot 2019-02-14 at 17.31.21.png" descr="Screen Shot 2019-02-14 at 17.3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602" y="-1"/>
            <a:ext cx="12808047" cy="9885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filter()</a:t>
            </a:r>
          </a:p>
        </p:txBody>
      </p:sp>
      <p:pic>
        <p:nvPicPr>
          <p:cNvPr id="724" name="filter.png" descr="fil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3550" y="6345708"/>
            <a:ext cx="9537700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29" name="&gt; filter(iris, Species==&quot;virginica&quot;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filter(iris, Species=="virginica")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2" name="&gt; filter(iris, Species==&quot;virginica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6.30        3.30         6.00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5.80        2.70         5.10        1.90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7.10        3.00         5.90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6.30        2.90         5.60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6.50        3.00         5.80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4.90        2.50         4.50        1.70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7.30        2.90         6.30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6.70        2.50         5.80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7.20        3.60         6.10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40 more rows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5" name="&gt; filter(iris, Species==&quot;virginica&quot;, Sepal.Length&gt;= 7.5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8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91" name="&gt; x * 3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x *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y &lt;- x + 2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log2(y)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3</a:t>
            </a:r>
          </a:p>
        </p:txBody>
      </p:sp>
      <p:pic>
        <p:nvPicPr>
          <p:cNvPr id="192" name="Screen Shot 2018-11-15 at 22.02.40.png" descr="Screen Shot 2018-11-15 at 22.02.40.png"/>
          <p:cNvPicPr>
            <a:picLocks noChangeAspect="1"/>
          </p:cNvPicPr>
          <p:nvPr/>
        </p:nvPicPr>
        <p:blipFill>
          <a:blip r:embed="rId3">
            <a:extLst/>
          </a:blip>
          <a:srcRect l="7030" t="12444" r="7030" b="12444"/>
          <a:stretch>
            <a:fillRect/>
          </a:stretch>
        </p:blipFill>
        <p:spPr>
          <a:xfrm>
            <a:off x="8206329" y="562594"/>
            <a:ext cx="2826763" cy="137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18-11-15 at 22.05.11.png" descr="Screen Shot 2018-11-15 at 22.05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3692" y="2222500"/>
            <a:ext cx="6612215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uiExpand="1" build="p" bldLvl="5" animBg="1" advAuto="0"/>
      <p:bldP spid="192" grpId="2" animBg="1" advAuto="0"/>
      <p:bldP spid="193" grpId="3" animBg="1" advAuto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41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Same as: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 &amp; Sepal.Length&gt;= 7.5)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select()</a:t>
            </a:r>
          </a:p>
        </p:txBody>
      </p:sp>
      <p:pic>
        <p:nvPicPr>
          <p:cNvPr id="744" name="subset.png" descr="subs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49" name="&gt; select(iris, Sepal.Length, Sepal.Width, Specie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select(iris, Sepal.Length, Sepal.Width, Species)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2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5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</p:txBody>
      </p:sp>
      <p:pic>
        <p:nvPicPr>
          <p:cNvPr id="756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191" y="2222500"/>
            <a:ext cx="4261940" cy="1534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0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3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6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mutate()</a:t>
            </a:r>
          </a:p>
        </p:txBody>
      </p:sp>
      <p:pic>
        <p:nvPicPr>
          <p:cNvPr id="769" name="mutate.png" descr="mutate.png"/>
          <p:cNvPicPr>
            <a:picLocks noChangeAspect="1"/>
          </p:cNvPicPr>
          <p:nvPr/>
        </p:nvPicPr>
        <p:blipFill>
          <a:blip r:embed="rId3">
            <a:extLst/>
          </a:blip>
          <a:srcRect l="3869" r="3869"/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4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 quick note on no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quick note on notes</a:t>
            </a:r>
          </a:p>
        </p:txBody>
      </p:sp>
      <p:sp>
        <p:nvSpPr>
          <p:cNvPr id="198" name="The console is for execution, not for stor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The console is for execution, not for storage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Everything we do is on the slides!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BUT: you can store, if you want, by copy-pasting to a text document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Do you want to write notes in between?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# write your notes in the console like this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# using a #hash sign.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# pressing enter will do nothing.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# go ahead and try!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7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A tibble: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Sepal.Length Sepal.Width Petal.Length Petal.Width Species petal_area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       &lt;dbl&gt;       &lt;dbl&gt;        &lt;dbl&gt;       &lt;dbl&gt; &lt;fct&gt;        &lt;dbl&gt;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1          5.1         3.5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2          4.9         3  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3          4.7         3.2          1.3         0.2 setosa       0.204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4          4.6         3.1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5          5           3.6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6          5.4         3.9          1.7         0.4 setosa       0.534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7          4.6         3.4          1.4         0.3 setosa       0.330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8          5           3.4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9          4.4         2.9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10          4.9         3.1          1.5         0.1 setosa       0.118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0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3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376523" cy="78398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A tibble: 150 x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Sepal.Length Sepal.Width Petal.Length Petal.Width Species petal_area Species_abbr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       &lt;dbl&gt;       &lt;dbl&gt;        &lt;dbl&gt;       &lt;dbl&gt; &lt;fct&gt;        &lt;dbl&gt; &lt;chr&gt;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1          5.1         3.5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2          4.9         3  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3          4.7         3.2          1.3         0.2 setosa       0.204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4          4.6         3.1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5          5           3.6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6          5.4         3.9          1.7         0.4 setosa       0.534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7          4.6         3.4          1.4         0.3 setosa       0.330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8          5           3.4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9          4.4         2.9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10          4.9         3.1          1.5         0.1 setosa       0.118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... with 140 more rows      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ather() and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gather() and spread()</a:t>
            </a:r>
          </a:p>
        </p:txBody>
      </p:sp>
      <p:pic>
        <p:nvPicPr>
          <p:cNvPr id="810" name="gather_spread.png" descr="gather_spread.png"/>
          <p:cNvPicPr>
            <a:picLocks noChangeAspect="1"/>
          </p:cNvPicPr>
          <p:nvPr/>
        </p:nvPicPr>
        <p:blipFill>
          <a:blip r:embed="rId3">
            <a:extLst/>
          </a:blip>
          <a:srcRect b="40308"/>
          <a:stretch>
            <a:fillRect/>
          </a:stretch>
        </p:blipFill>
        <p:spPr>
          <a:xfrm>
            <a:off x="2038350" y="6874610"/>
            <a:ext cx="8928100" cy="200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/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51045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lang="en-US" dirty="0"/>
              <a:t>Tidy data</a:t>
            </a:r>
            <a:endParaRPr dirty="0"/>
          </a:p>
        </p:txBody>
      </p:sp>
      <p:sp>
        <p:nvSpPr>
          <p:cNvPr id="815" name="# A tibble: 150 x 6…"/>
          <p:cNvSpPr txBox="1"/>
          <p:nvPr/>
        </p:nvSpPr>
        <p:spPr>
          <a:xfrm>
            <a:off x="572605" y="2438528"/>
            <a:ext cx="6234157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140 more rows</a:t>
            </a:r>
          </a:p>
        </p:txBody>
      </p:sp>
      <p:sp>
        <p:nvSpPr>
          <p:cNvPr id="816" name="# A tibble: 600 x 4…"/>
          <p:cNvSpPr txBox="1"/>
          <p:nvPr/>
        </p:nvSpPr>
        <p:spPr>
          <a:xfrm>
            <a:off x="8781623" y="2438528"/>
            <a:ext cx="363531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measurement  value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590 more rows</a:t>
            </a:r>
          </a:p>
        </p:txBody>
      </p:sp>
      <p:sp>
        <p:nvSpPr>
          <p:cNvPr id="817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Necessary to plot matching measurements</a:t>
            </a:r>
          </a:p>
        </p:txBody>
      </p:sp>
      <p:sp>
        <p:nvSpPr>
          <p:cNvPr id="818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Necessary to plot large amounts of data in a single plot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animBg="1"/>
      <p:bldP spid="817" grpId="0" uiExpand="1" build="p" animBg="1"/>
      <p:bldP spid="81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gplot_aes_geom.png" descr="ggplot_aes_geom.png"/>
          <p:cNvPicPr>
            <a:picLocks noChangeAspect="1"/>
          </p:cNvPicPr>
          <p:nvPr/>
        </p:nvPicPr>
        <p:blipFill>
          <a:blip r:embed="rId2">
            <a:extLst/>
          </a:blip>
          <a:srcRect r="2029"/>
          <a:stretch>
            <a:fillRect/>
          </a:stretch>
        </p:blipFill>
        <p:spPr>
          <a:xfrm>
            <a:off x="452730" y="2045130"/>
            <a:ext cx="6127108" cy="3908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long_ggplot.png" descr="long_ggplot.png"/>
          <p:cNvPicPr>
            <a:picLocks noChangeAspect="1"/>
          </p:cNvPicPr>
          <p:nvPr/>
        </p:nvPicPr>
        <p:blipFill>
          <a:blip r:embed="rId3">
            <a:extLst/>
          </a:blip>
          <a:srcRect l="266" r="2860"/>
          <a:stretch>
            <a:fillRect/>
          </a:stretch>
        </p:blipFill>
        <p:spPr>
          <a:xfrm>
            <a:off x="6778809" y="2045131"/>
            <a:ext cx="6058821" cy="3908984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matching measurements</a:t>
            </a:r>
          </a:p>
        </p:txBody>
      </p:sp>
      <p:sp>
        <p:nvSpPr>
          <p:cNvPr id="823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large amounts of data in a single plot</a:t>
            </a:r>
          </a:p>
        </p:txBody>
      </p:sp>
      <p:sp>
        <p:nvSpPr>
          <p:cNvPr id="82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Wide                              vs.                             Long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gather()</a:t>
            </a:r>
          </a:p>
        </p:txBody>
      </p:sp>
      <p:sp>
        <p:nvSpPr>
          <p:cNvPr id="830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 observation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1         5.10        3.50         1.40       0.200 </a:t>
            </a:r>
            <a:r>
              <a:rPr dirty="0" err="1"/>
              <a:t>setosa</a:t>
            </a:r>
            <a:r>
              <a:rPr dirty="0"/>
              <a:t>            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2         4.90        3.00         1.40       0.200 </a:t>
            </a:r>
            <a:r>
              <a:rPr dirty="0" err="1"/>
              <a:t>setosa</a:t>
            </a:r>
            <a:r>
              <a:rPr dirty="0"/>
              <a:t>           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3         4.70        3.20         1.30       0.200 </a:t>
            </a:r>
            <a:r>
              <a:rPr dirty="0" err="1"/>
              <a:t>setosa</a:t>
            </a:r>
            <a:r>
              <a:rPr dirty="0"/>
              <a:t>          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4         4.60        3.10         1.50       0.200 </a:t>
            </a:r>
            <a:r>
              <a:rPr dirty="0" err="1"/>
              <a:t>setosa</a:t>
            </a:r>
            <a:r>
              <a:rPr dirty="0"/>
              <a:t>           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5         5.00        3.60         1.40       0.200 </a:t>
            </a:r>
            <a:r>
              <a:rPr dirty="0" err="1"/>
              <a:t>setosa</a:t>
            </a:r>
            <a:r>
              <a:rPr dirty="0"/>
              <a:t>           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6         5.40        3.90         1.70       0.400 </a:t>
            </a:r>
            <a:r>
              <a:rPr dirty="0" err="1"/>
              <a:t>setosa</a:t>
            </a:r>
            <a:r>
              <a:rPr dirty="0"/>
              <a:t>           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7         4.60        3.40         1.40       0.300 </a:t>
            </a:r>
            <a:r>
              <a:rPr dirty="0" err="1"/>
              <a:t>setosa</a:t>
            </a:r>
            <a:r>
              <a:rPr dirty="0"/>
              <a:t>           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8         5.00        3.40         1.50       0.200 </a:t>
            </a:r>
            <a:r>
              <a:rPr dirty="0" err="1"/>
              <a:t>setosa</a:t>
            </a:r>
            <a:r>
              <a:rPr dirty="0"/>
              <a:t>            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9         4.40        2.90         1.40       0.200 </a:t>
            </a:r>
            <a:r>
              <a:rPr dirty="0" err="1"/>
              <a:t>setosa</a:t>
            </a:r>
            <a:r>
              <a:rPr dirty="0"/>
              <a:t>            9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10         4.90        3.10         1.50       0.100 </a:t>
            </a:r>
            <a:r>
              <a:rPr dirty="0" err="1"/>
              <a:t>setosa</a:t>
            </a:r>
            <a:r>
              <a:rPr dirty="0"/>
              <a:t>           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ECE9-84C5-4441-BC3C-034B93361913}"/>
              </a:ext>
            </a:extLst>
          </p:cNvPr>
          <p:cNvSpPr/>
          <p:nvPr/>
        </p:nvSpPr>
        <p:spPr>
          <a:xfrm>
            <a:off x="930729" y="3380014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7A93C-E859-B745-95DB-370920190DC6}"/>
              </a:ext>
            </a:extLst>
          </p:cNvPr>
          <p:cNvSpPr/>
          <p:nvPr/>
        </p:nvSpPr>
        <p:spPr>
          <a:xfrm>
            <a:off x="1077686" y="4098471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1EAAA-4625-2A48-BF32-1ED748D720C0}"/>
              </a:ext>
            </a:extLst>
          </p:cNvPr>
          <p:cNvSpPr txBox="1"/>
          <p:nvPr/>
        </p:nvSpPr>
        <p:spPr>
          <a:xfrm>
            <a:off x="7428601" y="2846202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F3088-0859-9746-A868-53A94BB01795}"/>
              </a:ext>
            </a:extLst>
          </p:cNvPr>
          <p:cNvSpPr txBox="1"/>
          <p:nvPr/>
        </p:nvSpPr>
        <p:spPr>
          <a:xfrm>
            <a:off x="7575299" y="7946159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gather()</a:t>
            </a:r>
          </a:p>
        </p:txBody>
      </p:sp>
      <p:sp>
        <p:nvSpPr>
          <p:cNvPr id="854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8955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r>
              <a:rPr dirty="0"/>
              <a:t> &lt;- gather(</a:t>
            </a:r>
            <a:r>
              <a:rPr dirty="0" err="1"/>
              <a:t>iris_obs</a:t>
            </a:r>
            <a:r>
              <a:rPr dirty="0"/>
              <a:t>, measurement, value, </a:t>
            </a:r>
            <a:r>
              <a:rPr dirty="0" err="1"/>
              <a:t>Sepal.Length</a:t>
            </a:r>
            <a:r>
              <a:rPr dirty="0"/>
              <a:t>, </a:t>
            </a:r>
            <a:r>
              <a:rPr dirty="0" err="1"/>
              <a:t>Sepal.Width</a:t>
            </a:r>
            <a:r>
              <a:rPr dirty="0"/>
              <a:t>, 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)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measurement  value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590 more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89595-1E51-944B-BCB1-D672FBABA6C7}"/>
              </a:ext>
            </a:extLst>
          </p:cNvPr>
          <p:cNvSpPr/>
          <p:nvPr/>
        </p:nvSpPr>
        <p:spPr>
          <a:xfrm>
            <a:off x="4278087" y="4474029"/>
            <a:ext cx="1910443" cy="4702628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1AA98-D848-6C41-9E8B-BA3DFE62257E}"/>
              </a:ext>
            </a:extLst>
          </p:cNvPr>
          <p:cNvSpPr/>
          <p:nvPr/>
        </p:nvSpPr>
        <p:spPr>
          <a:xfrm>
            <a:off x="6253845" y="4490357"/>
            <a:ext cx="1077684" cy="4653643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EAD80-C34B-394C-A90C-31D3F92E5A95}"/>
              </a:ext>
            </a:extLst>
          </p:cNvPr>
          <p:cNvSpPr txBox="1"/>
          <p:nvPr/>
        </p:nvSpPr>
        <p:spPr>
          <a:xfrm>
            <a:off x="4064915" y="2503301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A0A35-98AD-5E47-BBB2-D4DC50DA3F89}"/>
              </a:ext>
            </a:extLst>
          </p:cNvPr>
          <p:cNvSpPr txBox="1"/>
          <p:nvPr/>
        </p:nvSpPr>
        <p:spPr>
          <a:xfrm>
            <a:off x="8685644" y="2394444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544621-6099-C544-868D-4B8BE83C60E5}"/>
              </a:ext>
            </a:extLst>
          </p:cNvPr>
          <p:cNvSpPr/>
          <p:nvPr/>
        </p:nvSpPr>
        <p:spPr>
          <a:xfrm>
            <a:off x="5568041" y="2726872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B97CB8-D64F-754A-BA28-1EA1A7240923}"/>
              </a:ext>
            </a:extLst>
          </p:cNvPr>
          <p:cNvSpPr/>
          <p:nvPr/>
        </p:nvSpPr>
        <p:spPr>
          <a:xfrm>
            <a:off x="7696198" y="2781301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Function: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spread()</a:t>
            </a:r>
          </a:p>
        </p:txBody>
      </p:sp>
      <p:sp>
        <p:nvSpPr>
          <p:cNvPr id="860" name="&gt; iris_wide &lt;- spread(iris_long, measurement, valu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826978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r>
              <a:rPr dirty="0"/>
              <a:t> &lt;- spread(</a:t>
            </a:r>
            <a:r>
              <a:rPr dirty="0" err="1"/>
              <a:t>iris_long</a:t>
            </a:r>
            <a:r>
              <a:rPr dirty="0"/>
              <a:t>, measurement, value)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3F30-29F7-E548-9960-5E3AE92F734D}"/>
              </a:ext>
            </a:extLst>
          </p:cNvPr>
          <p:cNvSpPr txBox="1"/>
          <p:nvPr/>
        </p:nvSpPr>
        <p:spPr>
          <a:xfrm>
            <a:off x="5477659" y="910443"/>
            <a:ext cx="2042226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B9BDE-9070-F342-9B20-2BC43096E730}"/>
              </a:ext>
            </a:extLst>
          </p:cNvPr>
          <p:cNvSpPr txBox="1"/>
          <p:nvPr/>
        </p:nvSpPr>
        <p:spPr>
          <a:xfrm>
            <a:off x="8324200" y="1422072"/>
            <a:ext cx="334867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be split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as </a:t>
            </a: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A05D73-4881-A942-B16B-B6FC75E183CD}"/>
              </a:ext>
            </a:extLst>
          </p:cNvPr>
          <p:cNvSpPr/>
          <p:nvPr/>
        </p:nvSpPr>
        <p:spPr>
          <a:xfrm>
            <a:off x="5714998" y="1975758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1C9EAC-306A-A247-B6FB-37D946464AED}"/>
              </a:ext>
            </a:extLst>
          </p:cNvPr>
          <p:cNvSpPr/>
          <p:nvPr/>
        </p:nvSpPr>
        <p:spPr>
          <a:xfrm>
            <a:off x="7843155" y="2030187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1D1A0-3D0E-1644-A53F-7BD26CE28129}"/>
              </a:ext>
            </a:extLst>
          </p:cNvPr>
          <p:cNvSpPr/>
          <p:nvPr/>
        </p:nvSpPr>
        <p:spPr>
          <a:xfrm>
            <a:off x="4245429" y="3396342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BB55C0-A515-574F-AB51-79E62443B90A}"/>
              </a:ext>
            </a:extLst>
          </p:cNvPr>
          <p:cNvSpPr/>
          <p:nvPr/>
        </p:nvSpPr>
        <p:spPr>
          <a:xfrm>
            <a:off x="4392386" y="4114799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724E8-00A6-6A49-83B1-562B9DB2F4B8}"/>
              </a:ext>
            </a:extLst>
          </p:cNvPr>
          <p:cNvSpPr/>
          <p:nvPr/>
        </p:nvSpPr>
        <p:spPr>
          <a:xfrm>
            <a:off x="2302329" y="3282041"/>
            <a:ext cx="1959427" cy="5159829"/>
          </a:xfrm>
          <a:prstGeom prst="rect">
            <a:avLst/>
          </a:prstGeom>
          <a:solidFill>
            <a:srgbClr val="92D050">
              <a:alpha val="25000"/>
            </a:srgbClr>
          </a:solidFill>
          <a:ln w="4445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13EE-CD4A-084F-8D88-AC98880583ED}"/>
              </a:ext>
            </a:extLst>
          </p:cNvPr>
          <p:cNvSpPr txBox="1"/>
          <p:nvPr/>
        </p:nvSpPr>
        <p:spPr>
          <a:xfrm>
            <a:off x="1083065" y="8419687"/>
            <a:ext cx="437619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necessary for grouping!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reating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vectors</a:t>
            </a:r>
          </a:p>
        </p:txBody>
      </p:sp>
      <p:sp>
        <p:nvSpPr>
          <p:cNvPr id="201" name="&gt;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1:5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  2  3  4 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seq(5)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  2  3  4 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seq(2,4,by=0.5)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 2.0  2.5  3.0  3.5  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rep(4,6)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4 4 4 4 4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c(1,61,101)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 61 101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c(2:4,rep(8,3))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2 3 4 8 8 8</a:t>
            </a:r>
          </a:p>
        </p:txBody>
      </p:sp>
      <p:pic>
        <p:nvPicPr>
          <p:cNvPr id="202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469" y="2507872"/>
            <a:ext cx="818954" cy="750324"/>
          </a:xfrm>
          <a:prstGeom prst="rect">
            <a:avLst/>
          </a:prstGeom>
        </p:spPr>
      </p:pic>
      <p:pic>
        <p:nvPicPr>
          <p:cNvPr id="204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118" y="4296025"/>
            <a:ext cx="926213" cy="750324"/>
          </a:xfrm>
          <a:prstGeom prst="rect">
            <a:avLst/>
          </a:prstGeom>
        </p:spPr>
      </p:pic>
      <p:sp>
        <p:nvSpPr>
          <p:cNvPr id="206" name="an integer"/>
          <p:cNvSpPr txBox="1"/>
          <p:nvPr/>
        </p:nvSpPr>
        <p:spPr>
          <a:xfrm>
            <a:off x="4222831" y="3109874"/>
            <a:ext cx="1521283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an integer</a:t>
            </a:r>
          </a:p>
        </p:txBody>
      </p:sp>
      <p:sp>
        <p:nvSpPr>
          <p:cNvPr id="207" name="a float, or ‘floating point’"/>
          <p:cNvSpPr txBox="1"/>
          <p:nvPr/>
        </p:nvSpPr>
        <p:spPr>
          <a:xfrm>
            <a:off x="6273800" y="3973501"/>
            <a:ext cx="3381629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a float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, or ‘floating point’</a:t>
            </a:r>
          </a:p>
        </p:txBody>
      </p:sp>
      <p:sp>
        <p:nvSpPr>
          <p:cNvPr id="208" name="Line"/>
          <p:cNvSpPr/>
          <p:nvPr/>
        </p:nvSpPr>
        <p:spPr>
          <a:xfrm>
            <a:off x="3473969" y="3171801"/>
            <a:ext cx="802812" cy="374569"/>
          </a:xfrm>
          <a:prstGeom prst="line">
            <a:avLst/>
          </a:prstGeom>
          <a:ln w="38100">
            <a:solidFill>
              <a:srgbClr val="FFD479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" name="Line"/>
          <p:cNvSpPr/>
          <p:nvPr/>
        </p:nvSpPr>
        <p:spPr>
          <a:xfrm>
            <a:off x="4276474" y="3544227"/>
            <a:ext cx="1521283" cy="1"/>
          </a:xfrm>
          <a:prstGeom prst="line">
            <a:avLst/>
          </a:prstGeom>
          <a:ln w="38100">
            <a:solidFill>
              <a:srgbClr val="FFD479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6067562" y="4423559"/>
            <a:ext cx="215157" cy="215157"/>
          </a:xfrm>
          <a:prstGeom prst="line">
            <a:avLst/>
          </a:prstGeom>
          <a:ln w="38100">
            <a:solidFill>
              <a:srgbClr val="FFD479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Line"/>
          <p:cNvSpPr/>
          <p:nvPr/>
        </p:nvSpPr>
        <p:spPr>
          <a:xfrm>
            <a:off x="6257674" y="4426877"/>
            <a:ext cx="946652" cy="1"/>
          </a:xfrm>
          <a:prstGeom prst="line">
            <a:avLst/>
          </a:prstGeom>
          <a:ln w="38100">
            <a:solidFill>
              <a:srgbClr val="FFD479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" name="vs."/>
          <p:cNvSpPr txBox="1"/>
          <p:nvPr/>
        </p:nvSpPr>
        <p:spPr>
          <a:xfrm>
            <a:off x="5787483" y="3535324"/>
            <a:ext cx="517805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vs.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uiExpand="1" build="p" bldLvl="5" animBg="1" advAuto="0"/>
      <p:bldP spid="202" grpId="2" animBg="1" advAuto="0"/>
      <p:bldP spid="204" grpId="3" animBg="1" advAuto="0"/>
      <p:bldP spid="206" grpId="4" animBg="1" advAuto="0"/>
      <p:bldP spid="207" grpId="8" animBg="1" advAuto="0"/>
      <p:bldP spid="208" grpId="5" animBg="1" advAuto="0"/>
      <p:bldP spid="209" grpId="6" animBg="1" advAuto="0"/>
      <p:bldP spid="210" grpId="10" animBg="1" advAuto="0"/>
      <p:bldP spid="211" grpId="9" animBg="1" advAuto="0"/>
      <p:bldP spid="212" grpId="7" animBg="1" advAuto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3-I and 3-II.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788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793" name="Before you leav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you leave…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Other RDM worksh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RDM workshops</a:t>
            </a:r>
          </a:p>
        </p:txBody>
      </p:sp>
      <p:sp>
        <p:nvSpPr>
          <p:cNvPr id="796" name="https://www.uu.nl/en/research/research-data-management/tools-services/training-and-worksho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u="sng" dirty="0">
                <a:hlinkClick r:id="rId2"/>
              </a:rPr>
              <a:t>https://www.uu.nl/en/research/research-data-management/tools-services/training-and-workshops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u="sng" dirty="0">
              <a:hlinkClick r:id="rId2"/>
            </a:endParaRP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Learn to write your Data Management Plan (online course)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/>
              <a:t>Quickstart</a:t>
            </a:r>
            <a:r>
              <a:rPr lang="en-US" dirty="0"/>
              <a:t> to </a:t>
            </a:r>
            <a:r>
              <a:rPr dirty="0"/>
              <a:t>Research Data Management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IMG_20180910_160338.jpg" descr="IMG_20180910_160338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/>
          </a:blip>
          <a:srcRect l="3841" t="3206" r="50574"/>
          <a:stretch/>
        </p:blipFill>
        <p:spPr>
          <a:xfrm>
            <a:off x="6881585" y="1899"/>
            <a:ext cx="6123215" cy="9751701"/>
          </a:xfrm>
          <a:prstGeom prst="rect">
            <a:avLst/>
          </a:prstGeom>
        </p:spPr>
      </p:pic>
      <p:sp>
        <p:nvSpPr>
          <p:cNvPr id="799" name="R Ca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Cafe </a:t>
            </a:r>
          </a:p>
        </p:txBody>
      </p:sp>
      <p:sp>
        <p:nvSpPr>
          <p:cNvPr id="800" name="Monthly event for R programmers…"/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5633357" cy="666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Monthly event for R programmers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Join the R community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Work on your project with the ability to ask questions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Subscribe to the newsletter or follow RDM support website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Check </a:t>
            </a:r>
            <a:r>
              <a:rPr u="sng" dirty="0">
                <a:solidFill>
                  <a:srgbClr val="0433FF"/>
                </a:solidFill>
                <a:hlinkClick r:id="rId3"/>
              </a:rPr>
              <a:t>https://github.com/UtrechtUniversity/R-data-cafe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Next edition: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Monday 25/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, 15:00-17:00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Feedback is cool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Feedback is cool. </a:t>
            </a:r>
          </a:p>
          <a:p>
            <a:pPr>
              <a:defRPr sz="2900"/>
            </a:pPr>
            <a:r>
              <a:rPr sz="2600" dirty="0"/>
              <a:t>Please send your feedback, remarks, questions to Barbara: </a:t>
            </a:r>
            <a:r>
              <a:rPr sz="2600" u="sng" dirty="0">
                <a:hlinkClick r:id="rId2"/>
              </a:rPr>
              <a:t>b.m.i.vreede@uu.nl</a:t>
            </a:r>
          </a:p>
        </p:txBody>
      </p:sp>
      <p:grpSp>
        <p:nvGrpSpPr>
          <p:cNvPr id="805" name="Or generate an issue on github!…"/>
          <p:cNvGrpSpPr/>
          <p:nvPr/>
        </p:nvGrpSpPr>
        <p:grpSpPr>
          <a:xfrm>
            <a:off x="6788700" y="6663897"/>
            <a:ext cx="5288605" cy="1786622"/>
            <a:chOff x="0" y="0"/>
            <a:chExt cx="5288604" cy="1786620"/>
          </a:xfrm>
        </p:grpSpPr>
        <p:sp>
          <p:nvSpPr>
            <p:cNvPr id="804" name="Or generate an issue on github!…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000"/>
                </a:spcBef>
                <a:defRPr sz="26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Or generate an issue on github!</a:t>
              </a:r>
            </a:p>
            <a:p>
              <a:pPr>
                <a:spcBef>
                  <a:spcPts val="3000"/>
                </a:spcBef>
                <a:defRPr sz="2600"/>
              </a:pPr>
              <a:r>
                <a:rPr u="sng">
                  <a:hlinkClick r:id="rId3"/>
                </a:rPr>
                <a:t>tinyurl.com/introRData</a:t>
              </a:r>
            </a:p>
          </p:txBody>
        </p:sp>
        <p:pic>
          <p:nvPicPr>
            <p:cNvPr id="803" name="Or generate an issue on github!…" descr="Or generate an issue on github!…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eR &lt;- function(){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 &lt;- function(){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print("Good luck and see you!")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useR()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Vector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functions</a:t>
            </a:r>
          </a:p>
        </p:txBody>
      </p:sp>
      <p:sp>
        <p:nvSpPr>
          <p:cNvPr id="215" name="&gt; p &lt;-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p &lt;- 1:5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mean(p)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p *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2 4 6 8 10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q &lt;- 5:1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p * q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5 8 9 8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table(p*q)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5 8 9 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2 2 1 </a:t>
            </a:r>
          </a:p>
        </p:txBody>
      </p:sp>
      <p:graphicFrame>
        <p:nvGraphicFramePr>
          <p:cNvPr id="216" name="p * 2"/>
          <p:cNvGraphicFramePr/>
          <p:nvPr/>
        </p:nvGraphicFramePr>
        <p:xfrm>
          <a:off x="5673143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2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" name="p * q"/>
          <p:cNvGraphicFramePr/>
          <p:nvPr/>
        </p:nvGraphicFramePr>
        <p:xfrm>
          <a:off x="9695769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q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q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uiExpand="1" build="p" bldLvl="5" animBg="1" advAuto="0"/>
      <p:bldP spid="216" grpId="2" uiExpand="1" animBg="1" advAuto="0"/>
      <p:bldP spid="217" grpId="3" uiExpan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20" name="1. Write a line of code that produces the following vector: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1. Write a line of code that produces the following vector: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(Note: there are multiple possible answers!)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 4 4 4 10 15 20 10 7 4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2. Divide the vector by 3. Round up to 1 decimal.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(Hint: check the cheat sheet element ‘Maths Functions’.)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23" name="1. Write a line of code that produces the following vector: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1. Write a line of code that produces the following vector: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(Note: there are multiple possible answers!)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c(rep(4,3),seq(10,20,by=5),seq(10,4,by=-3))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 4 4 4 10 15 20 10 7 4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2. Divide the vector by 3. Round up to 1 decimal.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(Hint: check the cheat sheet element ‘Maths Functions’.)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v &lt;- c(rep(4,3),seq(10,20,by=5),seq(10,4,by=-3))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round(v/3,1)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1.3 1.3 1.3 3.3 5.0 6.7 3.3 2.3 1.3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other data type: logi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data type: logical</a:t>
            </a:r>
          </a:p>
        </p:txBody>
      </p:sp>
      <p:sp>
        <p:nvSpPr>
          <p:cNvPr id="226" name="&gt; T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1==1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3&gt;=5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2!=4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</p:txBody>
      </p:sp>
      <p:grpSp>
        <p:nvGrpSpPr>
          <p:cNvPr id="229" name="==    is equal to…"/>
          <p:cNvGrpSpPr/>
          <p:nvPr/>
        </p:nvGrpSpPr>
        <p:grpSpPr>
          <a:xfrm>
            <a:off x="4816929" y="2855348"/>
            <a:ext cx="6904295" cy="3106455"/>
            <a:chOff x="-1" y="0"/>
            <a:chExt cx="5288606" cy="3106453"/>
          </a:xfrm>
        </p:grpSpPr>
        <p:sp>
          <p:nvSpPr>
            <p:cNvPr id="228" name="==    is equal to…"/>
            <p:cNvSpPr/>
            <p:nvPr/>
          </p:nvSpPr>
          <p:spPr>
            <a:xfrm>
              <a:off x="76199" y="76200"/>
              <a:ext cx="5136206" cy="295405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50000"/>
                </a:lnSpc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== </a:t>
              </a:r>
              <a:r>
                <a:t>   is equal to</a:t>
              </a:r>
            </a:p>
            <a:p>
              <a:pPr algn="l">
                <a:lnSpc>
                  <a:spcPct val="150000"/>
                </a:lnSpc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!=  </a:t>
              </a:r>
              <a:r>
                <a:t>   is not</a:t>
              </a:r>
            </a:p>
            <a:p>
              <a:pPr algn="l">
                <a:lnSpc>
                  <a:spcPct val="150000"/>
                </a:lnSpc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&gt;= </a:t>
              </a:r>
              <a:r>
                <a:t>   larger than or equal to</a:t>
              </a:r>
            </a:p>
            <a:p>
              <a:pPr algn="l">
                <a:lnSpc>
                  <a:spcPct val="150000"/>
                </a:lnSpc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&lt;    </a:t>
              </a:r>
              <a:r>
                <a:t>  smaller than</a:t>
              </a:r>
            </a:p>
          </p:txBody>
        </p:sp>
        <p:pic>
          <p:nvPicPr>
            <p:cNvPr id="227" name="==    is equal to…" descr="==    is equal to…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288606" cy="310645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uiExpand="1" build="p" bldLvl="5" animBg="1" advAuto="0"/>
      <p:bldP spid="229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500" dirty="0"/>
              <a:t>Introduction to R &amp; data</a:t>
            </a:r>
            <a:endParaRPr sz="3500" dirty="0"/>
          </a:p>
        </p:txBody>
      </p:sp>
      <p:sp>
        <p:nvSpPr>
          <p:cNvPr id="141" name="Part I: Basics of R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Part I: Basics of R</a:t>
            </a:r>
          </a:p>
          <a:p>
            <a:r>
              <a:rPr dirty="0"/>
              <a:t>Lunch (~12:15)</a:t>
            </a:r>
          </a:p>
          <a:p>
            <a:r>
              <a:rPr dirty="0"/>
              <a:t>Part II: Modern R with </a:t>
            </a:r>
            <a:r>
              <a:rPr dirty="0" err="1"/>
              <a:t>tidyverse</a:t>
            </a:r>
            <a:endParaRPr dirty="0"/>
          </a:p>
          <a:p>
            <a:r>
              <a:rPr dirty="0"/>
              <a:t>Final remarks (~17:00)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ectors and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 and factors</a:t>
            </a:r>
          </a:p>
        </p:txBody>
      </p:sp>
      <p:sp>
        <p:nvSpPr>
          <p:cNvPr id="232" name="&gt; vc &lt;- c(&quot;a&quot;,&quot;b&quot;,&quot;a&quot;,&quot;c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vc</a:t>
            </a:r>
            <a:r>
              <a:rPr dirty="0"/>
              <a:t> &lt;- c("</a:t>
            </a:r>
            <a:r>
              <a:rPr dirty="0" err="1"/>
              <a:t>a","b","a","c</a:t>
            </a:r>
            <a:r>
              <a:rPr dirty="0"/>
              <a:t>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vc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"a" "b" "a" "c"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fc &lt;- </a:t>
            </a:r>
            <a:r>
              <a:rPr dirty="0" err="1"/>
              <a:t>as.factor</a:t>
            </a:r>
            <a:r>
              <a:rPr dirty="0"/>
              <a:t>(</a:t>
            </a:r>
            <a:r>
              <a:rPr dirty="0" err="1"/>
              <a:t>vc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fc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a b a 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Levels: a b 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as.numeric</a:t>
            </a:r>
            <a:r>
              <a:rPr dirty="0"/>
              <a:t>(fc)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 2 1 3</a:t>
            </a:r>
          </a:p>
        </p:txBody>
      </p:sp>
      <p:pic>
        <p:nvPicPr>
          <p:cNvPr id="240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4377" y="1968564"/>
            <a:ext cx="2433147" cy="1106516"/>
          </a:xfrm>
          <a:prstGeom prst="rect">
            <a:avLst/>
          </a:prstGeom>
        </p:spPr>
      </p:pic>
      <p:grpSp>
        <p:nvGrpSpPr>
          <p:cNvPr id="236" name="Note that vectors may consist of characters!"/>
          <p:cNvGrpSpPr/>
          <p:nvPr/>
        </p:nvGrpSpPr>
        <p:grpSpPr>
          <a:xfrm>
            <a:off x="7496150" y="2527730"/>
            <a:ext cx="4680187" cy="1542424"/>
            <a:chOff x="0" y="0"/>
            <a:chExt cx="4680185" cy="1542422"/>
          </a:xfrm>
        </p:grpSpPr>
        <p:sp>
          <p:nvSpPr>
            <p:cNvPr id="235" name="Note that vectors may consist of characters!"/>
            <p:cNvSpPr/>
            <p:nvPr/>
          </p:nvSpPr>
          <p:spPr>
            <a:xfrm>
              <a:off x="76200" y="76200"/>
              <a:ext cx="4527786" cy="13900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Note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that vectors may consist of characters!</a:t>
              </a:r>
            </a:p>
          </p:txBody>
        </p:sp>
        <p:pic>
          <p:nvPicPr>
            <p:cNvPr id="234" name="Note that vectors may consist of characters!" descr="Note that vectors may consist of characters!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680186" cy="1542423"/>
            </a:xfrm>
            <a:prstGeom prst="rect">
              <a:avLst/>
            </a:prstGeom>
            <a:effectLst/>
          </p:spPr>
        </p:pic>
      </p:grpSp>
      <p:grpSp>
        <p:nvGrpSpPr>
          <p:cNvPr id="239" name="A factor is defined by its levels. Turning a factor into numeric specifies the order of the levels, but loses their content."/>
          <p:cNvGrpSpPr/>
          <p:nvPr/>
        </p:nvGrpSpPr>
        <p:grpSpPr>
          <a:xfrm>
            <a:off x="5568043" y="5320629"/>
            <a:ext cx="6917277" cy="3106454"/>
            <a:chOff x="0" y="0"/>
            <a:chExt cx="4804024" cy="3106452"/>
          </a:xfrm>
        </p:grpSpPr>
        <p:sp>
          <p:nvSpPr>
            <p:cNvPr id="238" name="A factor is defined by its levels. Turning a factor into numeric specifies the order of the levels, but loses their content."/>
            <p:cNvSpPr/>
            <p:nvPr/>
          </p:nvSpPr>
          <p:spPr>
            <a:xfrm>
              <a:off x="76200" y="76200"/>
              <a:ext cx="4651625" cy="295405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 factor is defined by its levels.</a:t>
              </a:r>
              <a:r>
                <a:t> Turning a factor into numeric specifies the order of the levels, but loses their content.</a:t>
              </a:r>
            </a:p>
          </p:txBody>
        </p:sp>
        <p:pic>
          <p:nvPicPr>
            <p:cNvPr id="237" name="A factor is defined by its levels. Turning a factor into numeric specifies the order of the levels, but loses their content." descr="A factor is defined by its levels. Turning a factor into numeric specifies the order of the levels, but loses their content.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04025" cy="310645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uiExpand="1" build="p" bldLvl="5" animBg="1" advAuto="0"/>
      <p:bldP spid="240" grpId="2" animBg="1" advAuto="0"/>
      <p:bldP spid="236" grpId="3" animBg="1" advAuto="0"/>
      <p:bldP spid="23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44" name="1. Generate a vector that contains numeric, logical, and character elements.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1. Generate a vector that contains numeric, logical, and character elements.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2. Turn it into a factor.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3. See what happens to the content when you convert this factor into numeric, logical, and character vectors.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(Hint: check the cheat sheet element ‘Types’ for the functions.)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47" name="1. Generate a vector that contains numeric, logical, and character elements.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1. Generate a vector that contains numeric, logical, and character elements.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vt &lt;- c(T,T,2,4,"apple","orange")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2. Turn it into a factor.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 &lt;- as.factor(vt)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3. See what happens to the content when you convert this factor into numeric, logical, and character vectors.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(Hint: check the cheat sheet element ‘Types’ for the functions.)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as.numeric(ft)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5 5 1 2 3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as.logical(ft)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  NA   NA   NA  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as.character(ft)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"TRUE"   "TRUE"   "2"      "4"      "apple"  "orange"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ut what if there is no data? Introducing: 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what if there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is no data? </a:t>
            </a:r>
            <a:r>
              <a:t>Introducing: NA</a:t>
            </a:r>
          </a:p>
        </p:txBody>
      </p:sp>
      <p:sp>
        <p:nvSpPr>
          <p:cNvPr id="250" name="&gt; ft &lt;- c(T,T,2,4,&quot;apple&quot;,&quot;orange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 &lt;- c(T,T,2,4,"apple","orange")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 &lt;- as.logical(ft)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  NA   NA   NA  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factor(ft)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&lt;NA&gt; &lt;NA&gt; &lt;NA&gt; &lt;NA&gt;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Levels: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  <p:grpSp>
        <p:nvGrpSpPr>
          <p:cNvPr id="253" name="NA = Not Available"/>
          <p:cNvGrpSpPr/>
          <p:nvPr/>
        </p:nvGrpSpPr>
        <p:grpSpPr>
          <a:xfrm>
            <a:off x="8048515" y="2392014"/>
            <a:ext cx="4680186" cy="1542423"/>
            <a:chOff x="0" y="0"/>
            <a:chExt cx="4680185" cy="1542422"/>
          </a:xfrm>
        </p:grpSpPr>
        <p:sp>
          <p:nvSpPr>
            <p:cNvPr id="252" name="NA = Not Available"/>
            <p:cNvSpPr/>
            <p:nvPr/>
          </p:nvSpPr>
          <p:spPr>
            <a:xfrm>
              <a:off x="76200" y="76200"/>
              <a:ext cx="4527786" cy="13900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NA =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</a:t>
              </a:r>
              <a:r>
                <a:t>ot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</a:t>
              </a:r>
              <a:r>
                <a:t>vailable</a:t>
              </a:r>
            </a:p>
          </p:txBody>
        </p:sp>
        <p:pic>
          <p:nvPicPr>
            <p:cNvPr id="251" name="NA = Not Available" descr="NA = Not Availabl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80186" cy="1542423"/>
            </a:xfrm>
            <a:prstGeom prst="rect">
              <a:avLst/>
            </a:prstGeom>
            <a:effectLst/>
          </p:spPr>
        </p:pic>
      </p:grpSp>
      <p:graphicFrame>
        <p:nvGraphicFramePr>
          <p:cNvPr id="254" name="Table"/>
          <p:cNvGraphicFramePr/>
          <p:nvPr/>
        </p:nvGraphicFramePr>
        <p:xfrm>
          <a:off x="1180418" y="6177365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Pet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Cat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None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Iguana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5" name="In other words:…"/>
          <p:cNvSpPr txBox="1"/>
          <p:nvPr/>
        </p:nvSpPr>
        <p:spPr>
          <a:xfrm>
            <a:off x="7622063" y="7635996"/>
            <a:ext cx="4933240" cy="169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500"/>
              </a:spcBef>
              <a:defRPr sz="2600"/>
            </a:pPr>
            <a:r>
              <a:t>In other words:</a:t>
            </a:r>
          </a:p>
          <a:p>
            <a:pPr algn="l">
              <a:spcBef>
                <a:spcPts val="1500"/>
              </a:spcBef>
              <a:defRPr sz="2600"/>
            </a:pPr>
            <a:r>
              <a:t>We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know</a:t>
            </a:r>
            <a:r>
              <a:t> that Bob has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 pets</a:t>
            </a:r>
            <a:r>
              <a:t>.</a:t>
            </a:r>
          </a:p>
          <a:p>
            <a:pPr algn="l">
              <a:spcBef>
                <a:spcPts val="1500"/>
              </a:spcBef>
              <a:defRPr sz="2600"/>
            </a:pPr>
            <a:r>
              <a:t>We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 not know</a:t>
            </a:r>
            <a:r>
              <a:t> if Dan has pets.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build="p" bldLvl="5" animBg="1" advAuto="0"/>
      <p:bldP spid="253" grpId="2" animBg="1" advAuto="0"/>
      <p:bldP spid="254" grpId="3" animBg="1" advAuto="0"/>
      <p:bldP spid="255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58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NA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61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NA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NA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Rectangle"/>
          <p:cNvGrpSpPr/>
          <p:nvPr/>
        </p:nvGrpSpPr>
        <p:grpSpPr>
          <a:xfrm>
            <a:off x="2212841" y="2641445"/>
            <a:ext cx="8553277" cy="5156575"/>
            <a:chOff x="0" y="0"/>
            <a:chExt cx="8553276" cy="5156574"/>
          </a:xfrm>
        </p:grpSpPr>
        <p:sp>
          <p:nvSpPr>
            <p:cNvPr id="264" name="Rectangle"/>
            <p:cNvSpPr/>
            <p:nvPr/>
          </p:nvSpPr>
          <p:spPr>
            <a:xfrm>
              <a:off x="76200" y="76200"/>
              <a:ext cx="8400877" cy="5004175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63" name="Rectangle" descr="Rectangl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53277" cy="5156575"/>
            </a:xfrm>
            <a:prstGeom prst="rect">
              <a:avLst/>
            </a:prstGeom>
            <a:effectLst/>
          </p:spPr>
        </p:pic>
      </p:grpSp>
      <p:sp>
        <p:nvSpPr>
          <p:cNvPr id="266" name="NA != NU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 != NULL</a:t>
            </a:r>
          </a:p>
        </p:txBody>
      </p:sp>
      <p:sp>
        <p:nvSpPr>
          <p:cNvPr id="267" name="NA…"/>
          <p:cNvSpPr txBox="1"/>
          <p:nvPr/>
        </p:nvSpPr>
        <p:spPr>
          <a:xfrm>
            <a:off x="2336791" y="3124232"/>
            <a:ext cx="2753187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NULL</a:t>
            </a:r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“None”</a:t>
            </a:r>
            <a:r>
              <a:rPr sz="2900">
                <a:latin typeface="Helvetica Neue Thin"/>
                <a:ea typeface="Helvetica Neue Thin"/>
                <a:cs typeface="Helvetica Neue Thin"/>
                <a:sym typeface="Helvetica Neue Thin"/>
              </a:rPr>
              <a:t> or </a:t>
            </a:r>
            <a:r>
              <a:t>0</a:t>
            </a:r>
          </a:p>
        </p:txBody>
      </p:sp>
      <p:sp>
        <p:nvSpPr>
          <p:cNvPr id="268" name="Information is Not Available…"/>
          <p:cNvSpPr txBox="1"/>
          <p:nvPr/>
        </p:nvSpPr>
        <p:spPr>
          <a:xfrm>
            <a:off x="5256892" y="3292357"/>
            <a:ext cx="5535067" cy="441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Available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does not exist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Data entry specifying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content of 0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73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Exercise: </a:t>
            </a:r>
            <a:r>
              <a:rPr lang="en-US" dirty="0"/>
              <a:t>predict the answer</a:t>
            </a:r>
            <a:endParaRPr dirty="0"/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Exercise: </a:t>
            </a:r>
            <a:r>
              <a:rPr lang="en-US" dirty="0"/>
              <a:t>predict the answer</a:t>
            </a:r>
            <a:endParaRPr dirty="0"/>
          </a:p>
        </p:txBody>
      </p:sp>
      <p:sp>
        <p:nvSpPr>
          <p:cNvPr id="279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logical(0)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Quick intro: this is us! And who are you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intro: this is us! And who are you?</a:t>
            </a:r>
          </a:p>
        </p:txBody>
      </p:sp>
      <p:sp>
        <p:nvSpPr>
          <p:cNvPr id="144" name="Jonathan de Bruin…"/>
          <p:cNvSpPr txBox="1"/>
          <p:nvPr/>
        </p:nvSpPr>
        <p:spPr>
          <a:xfrm>
            <a:off x="626741" y="4631910"/>
            <a:ext cx="4526880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lang="en-US" dirty="0"/>
              <a:t>Jacques Flores</a:t>
            </a:r>
          </a:p>
          <a:p>
            <a:pPr>
              <a:defRPr sz="2600"/>
            </a:pPr>
            <a:r>
              <a:rPr lang="en-US" dirty="0"/>
              <a:t>data specialist @ RDM support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hlinkClick r:id="rId2"/>
              </a:rPr>
              <a:t>j.p.flores@uu.nl</a:t>
            </a:r>
          </a:p>
        </p:txBody>
      </p:sp>
      <p:sp>
        <p:nvSpPr>
          <p:cNvPr id="145" name="Barbara Vreede…"/>
          <p:cNvSpPr txBox="1"/>
          <p:nvPr/>
        </p:nvSpPr>
        <p:spPr>
          <a:xfrm>
            <a:off x="6886481" y="4627759"/>
            <a:ext cx="5803316" cy="13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Barbara Vreede</a:t>
            </a:r>
          </a:p>
          <a:p>
            <a:pPr>
              <a:defRPr sz="2600"/>
            </a:pPr>
            <a:r>
              <a:t>subject specialist Science @ 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b.m.i.vreede@uu.nl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electing vector elements by 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position</a:t>
            </a:r>
          </a:p>
        </p:txBody>
      </p:sp>
      <p:sp>
        <p:nvSpPr>
          <p:cNvPr id="282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 &lt;- 8:4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7 6 5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m[1:3]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7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m[-(2:4)]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4 </a:t>
            </a:r>
          </a:p>
        </p:txBody>
      </p:sp>
      <p:pic>
        <p:nvPicPr>
          <p:cNvPr id="283" name="Screen Shot 2019-02-18 at 12.44.02.png" descr="Screen Shot 2019-02-18 at 12.44.02.png"/>
          <p:cNvPicPr>
            <a:picLocks noChangeAspect="1"/>
          </p:cNvPicPr>
          <p:nvPr/>
        </p:nvPicPr>
        <p:blipFill>
          <a:blip r:embed="rId2">
            <a:extLst/>
          </a:blip>
          <a:srcRect b="46323"/>
          <a:stretch>
            <a:fillRect/>
          </a:stretch>
        </p:blipFill>
        <p:spPr>
          <a:xfrm>
            <a:off x="6271926" y="2377960"/>
            <a:ext cx="6217669" cy="5668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  <p:bldP spid="283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electing vector elements by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value</a:t>
            </a:r>
          </a:p>
        </p:txBody>
      </p:sp>
      <p:sp>
        <p:nvSpPr>
          <p:cNvPr id="286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 &lt;- 8:4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7 6 5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m[m&gt;5]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7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m&gt;5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TRUE FALSE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m[m %in% 5:10]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 7 6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m[NA]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NA NA NA NA NA</a:t>
            </a:r>
          </a:p>
        </p:txBody>
      </p:sp>
      <p:graphicFrame>
        <p:nvGraphicFramePr>
          <p:cNvPr id="287" name="Table"/>
          <p:cNvGraphicFramePr/>
          <p:nvPr/>
        </p:nvGraphicFramePr>
        <p:xfrm>
          <a:off x="8637344" y="2114450"/>
          <a:ext cx="3751808" cy="3434586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15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m&gt;5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25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25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90" name="Group"/>
          <p:cNvGrpSpPr/>
          <p:nvPr/>
        </p:nvGrpSpPr>
        <p:grpSpPr>
          <a:xfrm>
            <a:off x="8340460" y="5688510"/>
            <a:ext cx="4345576" cy="3842242"/>
            <a:chOff x="0" y="0"/>
            <a:chExt cx="4345575" cy="3842240"/>
          </a:xfrm>
        </p:grpSpPr>
        <p:pic>
          <p:nvPicPr>
            <p:cNvPr id="288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53954"/>
            <a:stretch>
              <a:fillRect/>
            </a:stretch>
          </p:blipFill>
          <p:spPr>
            <a:xfrm>
              <a:off x="0" y="443675"/>
              <a:ext cx="4345576" cy="339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122" b="92134"/>
            <a:stretch>
              <a:fillRect/>
            </a:stretch>
          </p:blipFill>
          <p:spPr>
            <a:xfrm>
              <a:off x="0" y="0"/>
              <a:ext cx="4345575" cy="497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build="p" bldLvl="5" animBg="1" advAuto="0"/>
      <p:bldP spid="287" grpId="2" animBg="1" advAuto="0"/>
      <p:bldP spid="290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ich bracket does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bracket does what?</a:t>
            </a:r>
          </a:p>
        </p:txBody>
      </p:sp>
      <p:sp>
        <p:nvSpPr>
          <p:cNvPr id="293" name="[ ]…"/>
          <p:cNvSpPr txBox="1"/>
          <p:nvPr/>
        </p:nvSpPr>
        <p:spPr>
          <a:xfrm>
            <a:off x="1350698" y="2358000"/>
            <a:ext cx="852526" cy="439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600"/>
            </a:pPr>
            <a:r>
              <a:t>[ ]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( )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{ }</a:t>
            </a:r>
          </a:p>
        </p:txBody>
      </p:sp>
      <p:sp>
        <p:nvSpPr>
          <p:cNvPr id="294" name="Indexing vectors, lists, dataframes……"/>
          <p:cNvSpPr txBox="1"/>
          <p:nvPr/>
        </p:nvSpPr>
        <p:spPr>
          <a:xfrm>
            <a:off x="2391089" y="2735657"/>
            <a:ext cx="6608268" cy="398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Indexing</a:t>
            </a:r>
            <a:r>
              <a:t> vectors, lists, dataframes… 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Passing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arguments</a:t>
            </a:r>
            <a:r>
              <a:t> to functions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Defining content</a:t>
            </a:r>
            <a:r>
              <a:t> of loops, functions, etc.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ectors, lists, and data fr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Vectors, lists, and data frames</a:t>
            </a:r>
          </a:p>
        </p:txBody>
      </p:sp>
      <p:sp>
        <p:nvSpPr>
          <p:cNvPr id="297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070100"/>
            <a:ext cx="12203973" cy="79183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v1 &lt;- 4:6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v2 &lt;- rep(3,3)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c(v1,v2)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4 5 6 3 3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list(v1,v2)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[[2]]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3 3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data.frame</a:t>
            </a:r>
            <a:r>
              <a:rPr dirty="0"/>
              <a:t>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  v1 v2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1  4  3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2  5  3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3  6  3</a:t>
            </a:r>
          </a:p>
        </p:txBody>
      </p:sp>
      <p:graphicFrame>
        <p:nvGraphicFramePr>
          <p:cNvPr id="298" name="Table"/>
          <p:cNvGraphicFramePr/>
          <p:nvPr/>
        </p:nvGraphicFramePr>
        <p:xfrm>
          <a:off x="5453977" y="3220372"/>
          <a:ext cx="7375169" cy="4684452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2167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8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1113"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how many dimensions?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vector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any 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data.frame()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1" uiExpand="1" build="p" bldLvl="5" animBg="1" advAuto="0"/>
      <p:bldP spid="298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dex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lists</a:t>
            </a:r>
          </a:p>
        </p:txBody>
      </p:sp>
      <p:sp>
        <p:nvSpPr>
          <p:cNvPr id="301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v1 &lt;- 4:6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v2 &lt;- rep(3,3)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mylist &lt;- list(v1,v2)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mylist[1]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mylist[[1]]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mylist[[1]][2]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mylist[1][2]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NULL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a data frame</a:t>
            </a:r>
          </a:p>
        </p:txBody>
      </p:sp>
      <p:sp>
        <p:nvSpPr>
          <p:cNvPr id="304" name="&gt; df &lt;- data.frame(name=c(&quot;Ann&quot;,&quot;Bob&quot;,&quot;Chloe&quot;,&quot;Dan&quot;),…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2203973" cy="75963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 &lt;- </a:t>
            </a:r>
            <a:r>
              <a:rPr dirty="0" err="1"/>
              <a:t>data.frame</a:t>
            </a:r>
            <a:r>
              <a:rPr dirty="0"/>
              <a:t>(name=c("</a:t>
            </a:r>
            <a:r>
              <a:rPr dirty="0" err="1"/>
              <a:t>Ann","Bob","Chloe","Dan</a:t>
            </a:r>
            <a:r>
              <a:rPr dirty="0"/>
              <a:t>"),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                 age=c(33,25,21,45))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name  age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1   Ann   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2   Bob   25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3 Chloe   21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4   Dan   45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1" uiExpan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a data frame</a:t>
            </a:r>
          </a:p>
        </p:txBody>
      </p:sp>
      <p:sp>
        <p:nvSpPr>
          <p:cNvPr id="307" name="&gt; df$ag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df$age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[,"age"]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[2,]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name age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2  Bob  25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[c(1,3),]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name age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1   Ann  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3 Chloe  21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</a:t>
            </a:r>
            <a:r>
              <a:rPr dirty="0" err="1"/>
              <a:t>df$name</a:t>
            </a:r>
            <a:r>
              <a:rPr dirty="0"/>
              <a:t>=="Chloe",2]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21</a:t>
            </a:r>
          </a:p>
        </p:txBody>
      </p:sp>
      <p:pic>
        <p:nvPicPr>
          <p:cNvPr id="308" name="Screen Shot 2018-11-17 at 22.51.48.png" descr="Screen Shot 2018-11-17 at 22.5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4004" y="2098719"/>
            <a:ext cx="4395209" cy="7248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2953" y="7160151"/>
            <a:ext cx="1572938" cy="1060739"/>
          </a:xfrm>
          <a:prstGeom prst="rect">
            <a:avLst/>
          </a:prstGeom>
        </p:spPr>
      </p:pic>
      <p:pic>
        <p:nvPicPr>
          <p:cNvPr id="315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4520" y="7152595"/>
            <a:ext cx="1374095" cy="1055790"/>
          </a:xfrm>
          <a:prstGeom prst="rect">
            <a:avLst/>
          </a:prstGeom>
        </p:spPr>
      </p:pic>
      <p:sp>
        <p:nvSpPr>
          <p:cNvPr id="311" name="row"/>
          <p:cNvSpPr txBox="1"/>
          <p:nvPr/>
        </p:nvSpPr>
        <p:spPr>
          <a:xfrm>
            <a:off x="5826861" y="6813830"/>
            <a:ext cx="843078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row</a:t>
            </a:r>
          </a:p>
        </p:txBody>
      </p:sp>
      <p:sp>
        <p:nvSpPr>
          <p:cNvPr id="312" name="column"/>
          <p:cNvSpPr txBox="1"/>
          <p:nvPr/>
        </p:nvSpPr>
        <p:spPr>
          <a:xfrm>
            <a:off x="9950373" y="6851930"/>
            <a:ext cx="156225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column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uiExpan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Return the names of everyone in your data frame under 30. Make good use of vectors as part of your index!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6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Hint: this is how you extract a column from a dataframe: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df$column_name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i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322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Return the names of everyone in your data frame under 30. Make good use of vectors as part of your index!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6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Hint: this is how you extract a column from a </a:t>
            </a:r>
            <a:r>
              <a:rPr dirty="0" err="1"/>
              <a:t>dataframe</a:t>
            </a:r>
            <a:r>
              <a:rPr dirty="0"/>
              <a:t>: </a:t>
            </a:r>
            <a:r>
              <a:rPr i="0" dirty="0" err="1">
                <a:latin typeface="Courier"/>
                <a:ea typeface="Courier"/>
                <a:cs typeface="Courier"/>
                <a:sym typeface="Courier"/>
              </a:rPr>
              <a:t>df$column_name</a:t>
            </a:r>
            <a:endParaRPr i="0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i="0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</a:t>
            </a:r>
            <a:r>
              <a:rPr dirty="0" err="1"/>
              <a:t>df$age</a:t>
            </a:r>
            <a:r>
              <a:rPr dirty="0"/>
              <a:t>&lt;30,"name"]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</a:t>
            </a:r>
            <a:r>
              <a:rPr dirty="0" err="1"/>
              <a:t>df$age</a:t>
            </a:r>
            <a:r>
              <a:rPr dirty="0"/>
              <a:t>&lt;30,1]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df$name</a:t>
            </a:r>
            <a:r>
              <a:rPr dirty="0"/>
              <a:t>[</a:t>
            </a:r>
            <a:r>
              <a:rPr dirty="0" err="1"/>
              <a:t>df$age</a:t>
            </a:r>
            <a:r>
              <a:rPr dirty="0"/>
              <a:t>&lt;30]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Bob   Chloe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Levels: Ann Bob Chloe Dan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1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Question: what is the data type of your result?</a:t>
            </a:r>
          </a:p>
        </p:txBody>
      </p:sp>
      <p:pic>
        <p:nvPicPr>
          <p:cNvPr id="328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021" y="6412602"/>
            <a:ext cx="1807648" cy="586526"/>
          </a:xfrm>
          <a:prstGeom prst="rect">
            <a:avLst/>
          </a:prstGeom>
        </p:spPr>
      </p:pic>
      <p:sp>
        <p:nvSpPr>
          <p:cNvPr id="324" name="indexing the vector df$name"/>
          <p:cNvSpPr txBox="1"/>
          <p:nvPr/>
        </p:nvSpPr>
        <p:spPr>
          <a:xfrm>
            <a:off x="6239468" y="6441022"/>
            <a:ext cx="5246598" cy="59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indexing the vector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df$name</a:t>
            </a:r>
          </a:p>
        </p:txBody>
      </p:sp>
      <p:sp>
        <p:nvSpPr>
          <p:cNvPr id="325" name="indexing the dataframe df"/>
          <p:cNvSpPr txBox="1"/>
          <p:nvPr/>
        </p:nvSpPr>
        <p:spPr>
          <a:xfrm>
            <a:off x="6355946" y="4577519"/>
            <a:ext cx="4711984" cy="59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indexing the dataframe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df</a:t>
            </a:r>
          </a:p>
        </p:txBody>
      </p:sp>
      <p:pic>
        <p:nvPicPr>
          <p:cNvPr id="330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1169" y="4874881"/>
            <a:ext cx="2560939" cy="826714"/>
          </a:xfrm>
          <a:prstGeom prst="rect">
            <a:avLst/>
          </a:prstGeom>
        </p:spPr>
      </p:pic>
      <p:pic>
        <p:nvPicPr>
          <p:cNvPr id="332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9664" y="4282733"/>
            <a:ext cx="1622496" cy="7082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  <p:bldP spid="324" grpId="2" animBg="1" advAuto="0"/>
      <p:bldP spid="325" grpId="3" animBg="1" advAuto="0"/>
      <p:bldP spid="330" grpId="5" animBg="1" advAuto="0"/>
      <p:bldP spid="332" grpId="4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et’s breathe and recap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breathe and recap!</a:t>
            </a:r>
          </a:p>
        </p:txBody>
      </p:sp>
      <p:sp>
        <p:nvSpPr>
          <p:cNvPr id="336" name="What data type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What data types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logical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numeric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integer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character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factor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And what data collections have you encountered?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vector</a:t>
            </a:r>
            <a:r>
              <a:t> (one dimension)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data frame </a:t>
            </a:r>
            <a:r>
              <a:t>(two dimensions)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list </a:t>
            </a:r>
            <a:r>
              <a:t>(++ dimensions)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148" name="Part 1: Basics of 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1: Basics of R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339" name="What function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What functions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c()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rep()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round()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as.logical()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table()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...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And do you still know what they mean? And how to use them?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</a:t>
            </a:r>
            <a:r>
              <a:rPr b="1"/>
              <a:t>?</a:t>
            </a:r>
            <a:r>
              <a:t>table()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help.search("standard deviation")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(or use the Help window to the right of your console)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uiExpan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ake a brea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 a break!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0695" y="6952"/>
            <a:ext cx="6467767" cy="973969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&quot;Fresh Cup&quot; by mikecpeck"/>
          <p:cNvSpPr txBox="1"/>
          <p:nvPr/>
        </p:nvSpPr>
        <p:spPr>
          <a:xfrm>
            <a:off x="10543451" y="-19799"/>
            <a:ext cx="24945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"Fresh Cup" by </a:t>
            </a:r>
            <a:r>
              <a:rPr u="sng">
                <a:solidFill>
                  <a:srgbClr val="24890D"/>
                </a:solidFill>
                <a:uFill>
                  <a:solidFill>
                    <a:srgbClr val="24890D"/>
                  </a:solidFill>
                </a:uFill>
                <a:hlinkClick r:id="rId3"/>
              </a:rPr>
              <a:t>mikecpeck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6" name="Read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Ready?</a:t>
            </a:r>
          </a:p>
        </p:txBody>
      </p:sp>
      <p:sp>
        <p:nvSpPr>
          <p:cNvPr id="347" name="Writing your first script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t>Writing your first script</a:t>
            </a:r>
          </a:p>
          <a:p>
            <a:r>
              <a:t>Programming with loops and functions</a:t>
            </a:r>
          </a:p>
          <a:p>
            <a:r>
              <a:t>Handling and processing a dataset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onsole and Scri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and Scripts</a:t>
            </a:r>
          </a:p>
        </p:txBody>
      </p:sp>
      <p:sp>
        <p:nvSpPr>
          <p:cNvPr id="35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51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Extension: .Rmd</a:t>
                      </a:r>
                    </a:p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ady to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Ready to script?</a:t>
            </a:r>
          </a:p>
        </p:txBody>
      </p:sp>
      <p:sp>
        <p:nvSpPr>
          <p:cNvPr id="354" name="RStudio &gt; File &gt; New File &gt; R Script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RStudio &gt; File &gt; New File &gt; R Script</a:t>
            </a:r>
          </a:p>
        </p:txBody>
      </p:sp>
      <p:pic>
        <p:nvPicPr>
          <p:cNvPr id="355" name="Screen Shot 2018-11-06 at 17.49.24.png" descr="Screen Shot 2018-11-06 at 17.49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249" y="2946675"/>
            <a:ext cx="10278221" cy="6423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onsole vs script on our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vs script on our slides</a:t>
            </a:r>
          </a:p>
        </p:txBody>
      </p:sp>
      <p:sp>
        <p:nvSpPr>
          <p:cNvPr id="360" name="&gt; x &lt;-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 &lt;- 1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/>
            </a:pPr>
            <a:r>
              <a:t>[1]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r>
              <a:t># Assigning the value 1 to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x &lt;- 1</a:t>
            </a:r>
          </a:p>
        </p:txBody>
      </p:sp>
      <p:pic>
        <p:nvPicPr>
          <p:cNvPr id="36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43" y="2614389"/>
            <a:ext cx="1348060" cy="1057796"/>
          </a:xfrm>
          <a:prstGeom prst="rect">
            <a:avLst/>
          </a:prstGeom>
        </p:spPr>
      </p:pic>
      <p:pic>
        <p:nvPicPr>
          <p:cNvPr id="37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293" y="6086233"/>
            <a:ext cx="6134147" cy="1334573"/>
          </a:xfrm>
          <a:prstGeom prst="rect">
            <a:avLst/>
          </a:prstGeom>
        </p:spPr>
      </p:pic>
      <p:grpSp>
        <p:nvGrpSpPr>
          <p:cNvPr id="365" name="# indicates comment…"/>
          <p:cNvGrpSpPr/>
          <p:nvPr/>
        </p:nvGrpSpPr>
        <p:grpSpPr>
          <a:xfrm>
            <a:off x="6652237" y="5363955"/>
            <a:ext cx="4680186" cy="2089223"/>
            <a:chOff x="0" y="0"/>
            <a:chExt cx="4680185" cy="2089222"/>
          </a:xfrm>
        </p:grpSpPr>
        <p:sp>
          <p:nvSpPr>
            <p:cNvPr id="364" name="# indicates comment…"/>
            <p:cNvSpPr/>
            <p:nvPr/>
          </p:nvSpPr>
          <p:spPr>
            <a:xfrm>
              <a:off x="76200" y="76200"/>
              <a:ext cx="4527786" cy="19368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# indicates comment</a:t>
              </a:r>
            </a:p>
            <a:p>
              <a:pPr>
                <a:defRPr sz="3000"/>
              </a:pPr>
              <a:r>
                <a:t>computer stops reading (but you should not!)</a:t>
              </a:r>
            </a:p>
          </p:txBody>
        </p:sp>
        <p:pic>
          <p:nvPicPr>
            <p:cNvPr id="363" name="# indicates comment…" descr="# indicates comment…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80186" cy="2089223"/>
            </a:xfrm>
            <a:prstGeom prst="rect">
              <a:avLst/>
            </a:prstGeom>
            <a:effectLst/>
          </p:spPr>
        </p:pic>
      </p:grpSp>
      <p:sp>
        <p:nvSpPr>
          <p:cNvPr id="366" name="writing in the console"/>
          <p:cNvSpPr txBox="1"/>
          <p:nvPr/>
        </p:nvSpPr>
        <p:spPr>
          <a:xfrm>
            <a:off x="1738552" y="2365928"/>
            <a:ext cx="426384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writing in the console</a:t>
            </a:r>
          </a:p>
        </p:txBody>
      </p:sp>
      <p:sp>
        <p:nvSpPr>
          <p:cNvPr id="367" name="console output"/>
          <p:cNvSpPr txBox="1"/>
          <p:nvPr/>
        </p:nvSpPr>
        <p:spPr>
          <a:xfrm>
            <a:off x="3461955" y="3753394"/>
            <a:ext cx="30527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console output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5785" y="4119095"/>
            <a:ext cx="2012927" cy="7938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7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Standard dataset in R, measurements on 3 species of iris flowers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254" r="6128"/>
          <a:stretch>
            <a:fillRect/>
          </a:stretch>
        </p:blipFill>
        <p:spPr>
          <a:xfrm>
            <a:off x="633233" y="3921493"/>
            <a:ext cx="4298546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927"/>
          <a:stretch>
            <a:fillRect/>
          </a:stretch>
        </p:blipFill>
        <p:spPr>
          <a:xfrm>
            <a:off x="5453600" y="3933661"/>
            <a:ext cx="3332479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Iris setosa"/>
          <p:cNvSpPr txBox="1"/>
          <p:nvPr/>
        </p:nvSpPr>
        <p:spPr>
          <a:xfrm>
            <a:off x="7220749" y="6175866"/>
            <a:ext cx="1593597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setosa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6010"/>
          <a:stretch>
            <a:fillRect/>
          </a:stretch>
        </p:blipFill>
        <p:spPr>
          <a:xfrm>
            <a:off x="5420738" y="6710470"/>
            <a:ext cx="3365341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Iris versicolor"/>
          <p:cNvSpPr txBox="1"/>
          <p:nvPr/>
        </p:nvSpPr>
        <p:spPr>
          <a:xfrm>
            <a:off x="6734533" y="8901578"/>
            <a:ext cx="2051585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versicolor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r="4644"/>
          <a:stretch>
            <a:fillRect/>
          </a:stretch>
        </p:blipFill>
        <p:spPr>
          <a:xfrm>
            <a:off x="8942278" y="3921493"/>
            <a:ext cx="3489649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Iris virginica"/>
          <p:cNvSpPr txBox="1"/>
          <p:nvPr/>
        </p:nvSpPr>
        <p:spPr>
          <a:xfrm>
            <a:off x="10506641" y="8901578"/>
            <a:ext cx="1834973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virginica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8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Standard dataset in R, measurements on 3 species of iris flowers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head(iris)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1          5.1         3.5          1.4         0.2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2          4.9         3.0          1.4         0.2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3          4.7         3.2          1.3         0.2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4          4.6         3.1          1.5         0.2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5          5.0         3.6          1.4         0.2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6          5.4         3.9          1.7         0.4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summary(iris)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   </a:t>
            </a:r>
            <a:r>
              <a:rPr dirty="0" err="1"/>
              <a:t>Sepal.Width</a:t>
            </a:r>
            <a:r>
              <a:rPr dirty="0"/>
              <a:t>     </a:t>
            </a:r>
            <a:r>
              <a:rPr dirty="0" err="1"/>
              <a:t>Petal.Length</a:t>
            </a:r>
            <a:r>
              <a:rPr dirty="0"/>
              <a:t>    </a:t>
            </a:r>
            <a:r>
              <a:rPr dirty="0" err="1"/>
              <a:t>Petal.Width</a:t>
            </a:r>
            <a:r>
              <a:rPr dirty="0"/>
              <a:t>         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Min.   :4.300   Min.   :2.000   Min.   :1.000   Min.   :0.100   </a:t>
            </a:r>
            <a:r>
              <a:rPr dirty="0" err="1"/>
              <a:t>setosa</a:t>
            </a:r>
            <a:r>
              <a:rPr dirty="0"/>
              <a:t>   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1st Qu.:5.100   1st Qu.:2.800   1st Qu.:1.600   1st Qu.:0.300   versicolor:50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Median :5.800   Median :3.000   Median :4.350   Median :1.300   virginica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Mean   :5.843   Mean   :3.057   Mean   :3.758   Mean   :1.199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3rd Qu.:6.400   3rd Qu.:3.300   3rd Qu.:5.100   3rd Qu.:1.800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Max.   :7.900   Max.   :4.400   Max.   :6.900   Max.   :2.500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for loop</a:t>
            </a:r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10 values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for(i in 1:10){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print(i)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2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3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4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6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7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9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1" uiExpand="1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alculating averages: prepa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averages: preparation</a:t>
            </a:r>
          </a:p>
        </p:txBody>
      </p:sp>
      <p:sp>
        <p:nvSpPr>
          <p:cNvPr id="395" name="# what measurements exist in the iris db?…"/>
          <p:cNvSpPr txBox="1">
            <a:spLocks noGrp="1"/>
          </p:cNvSpPr>
          <p:nvPr>
            <p:ph type="body" idx="1"/>
          </p:nvPr>
        </p:nvSpPr>
        <p:spPr>
          <a:xfrm>
            <a:off x="571500" y="2235200"/>
            <a:ext cx="12241652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what measurements exist in the iris db?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measure &lt;- colnames(iris)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measure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[1] "Sepal.Length" "Sepal.Width"  "Petal.Length" "Petal.Width" "Species"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remove "Species" from the list of names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measure &lt;- measure[measure!="Species"]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make a df with a single column: measurements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iris_res &lt;- data.frame(measurements=measure)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initiate a vector for averages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avgs &lt;- NULL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R?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5533" y="84379"/>
            <a:ext cx="3176977" cy="2462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Widely used programming language for data analysi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Widely used programming language for data analysis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statistical programming language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t> (1976)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by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oss Ihaka &amp;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obert Gentleman (1995)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Very active community, with many (often subject-specific) packages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00" name="# iterate over each measurement with a for-loop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each measurement with a for-loop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for(m in measure){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03" name="# iterate over each measurement with a for-loop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each measurement with a for-loop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for(m in measure){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calculate the average for this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put the average in the averages vector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06" name="# iterate over each measurement with a for-loop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each measurement with a for-loop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for(m in measure){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column &lt;- iris[,m]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calculate the average for this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put the average in the averages vector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09" name="# iterate over each measurement with a for-loop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each measurement with a for-loop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for(m in measure){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column &lt;- iris[,m]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calculate the average for this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avg &lt;- mean(column)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put the average in the averages vector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12" name="# iterate over each measurement with a for-loop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iterate over each measurement with a for-loop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for(m in measure){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column &lt;- iris[,m]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calculate the average for this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avg &lt;- mean(column)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  # put the average in the averages vector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avgs &lt;- c(avgs,avg)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avgs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5.843333 3.057333 3.758000 1.199333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1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alculating averages in a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averages in a for loop</a:t>
            </a:r>
          </a:p>
        </p:txBody>
      </p:sp>
      <p:sp>
        <p:nvSpPr>
          <p:cNvPr id="415" name="# add the averages as a column to the data fram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36092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add the averages as a column to the data frame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iris_res$average &lt;- avgs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iris_res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measurement  average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Sepal.Length 5.843333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Sepal.Width 3.057333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Petal.Length 3.758000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Petal.Width 1.199333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1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functions</a:t>
            </a:r>
          </a:p>
        </p:txBody>
      </p:sp>
      <p:sp>
        <p:nvSpPr>
          <p:cNvPr id="418" name="myFun &lt;- function(x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function(x){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myFun(1)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uiExpan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functions</a:t>
            </a:r>
          </a:p>
        </p:txBody>
      </p:sp>
      <p:sp>
        <p:nvSpPr>
          <p:cNvPr id="421" name="myFun2 &lt;- function(x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myFun2 &lt;- function(x){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x &lt;- x*20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return(x)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myFun2(1)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20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build="p" bldLvl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functions</a:t>
            </a:r>
          </a:p>
        </p:txBody>
      </p:sp>
      <p:sp>
        <p:nvSpPr>
          <p:cNvPr id="424" name="myFun3 &lt;- function(x,y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myFun3 &lt;- function(x,y){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z &lt;- x*y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return(z)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myFun3(2,4)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combine functions and for loops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296392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Open the script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programming_exercise.R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You will see the for-loop (including comments) as we have just written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You will then see the start of a function: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average_df &lt;- function(df){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  avgs &lt;- NULL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4F8F00"/>
                </a:solidFill>
              </a:defRPr>
            </a:pPr>
            <a:r>
              <a:t>  ### ENTER YOUR OWN CODE ###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  return(avgs)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t>}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Exercise</a:t>
            </a:r>
            <a:r>
              <a:t>: place the for-loop in the function, and edit as necessary, so that the function now generates a list of averages.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TIP</a:t>
            </a:r>
            <a:r>
              <a:t>: within the function,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is renamed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t>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e will work in RStu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work in RStudio</a:t>
            </a:r>
          </a:p>
        </p:txBody>
      </p:sp>
      <p:sp>
        <p:nvSpPr>
          <p:cNvPr id="155" name="Integrated Development Environment for 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Integrated Development Environment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Founded by JJ Allaire, available since 2010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Bloody useful! Let’s take a look: please open RStudio!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combine functions and for loops</a:t>
            </a:r>
          </a:p>
        </p:txBody>
      </p:sp>
      <p:sp>
        <p:nvSpPr>
          <p:cNvPr id="430" name="average_df &lt;- function(df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29639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average_df &lt;- function(df){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4F8F00"/>
                </a:solidFill>
              </a:defRPr>
            </a:pPr>
            <a:r>
              <a:t>  # determine measurement names and remove species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4F8F00"/>
                </a:solidFill>
              </a:defRPr>
            </a:pPr>
            <a:r>
              <a:t>  # initialize the vector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  avgs &lt;- NULL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4F8F00"/>
                </a:solidFill>
              </a:defRPr>
            </a:pPr>
            <a:r>
              <a:t>  # iterate over each measurement with a for-loop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0433FF"/>
                </a:solidFill>
              </a:defRPr>
            </a:pPr>
            <a:r>
              <a:t>  for(m in measure){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4F8F00"/>
                </a:solidFill>
              </a:defRPr>
            </a:pPr>
            <a:r>
              <a:t>    # select the appropriate column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0433FF"/>
                </a:solidFill>
              </a:defRPr>
            </a:pPr>
            <a:r>
              <a:t>    column &lt;- df[,m]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4F8F00"/>
                </a:solidFill>
              </a:defRPr>
            </a:pPr>
            <a:r>
              <a:t>    # calculate the average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0433FF"/>
                </a:solidFill>
              </a:defRPr>
            </a:pPr>
            <a:r>
              <a:t>    avg &lt;- mean(column)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4F8F00"/>
                </a:solidFill>
              </a:defRPr>
            </a:pPr>
            <a:r>
              <a:t>    # put the average in the averages vector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0433FF"/>
                </a:solidFill>
              </a:defRPr>
            </a:pPr>
            <a:r>
              <a:t>    avgs &lt;- c(avgs,avg)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 b="1">
                <a:solidFill>
                  <a:srgbClr val="0433FF"/>
                </a:solidFill>
              </a:defRPr>
            </a:pPr>
            <a:r>
              <a:t>  }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4F8F00"/>
                </a:solidFill>
              </a:defRPr>
            </a:pPr>
            <a:r>
              <a:t>  # return the averages as a column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  return(avgs)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4F8F00"/>
                </a:solidFill>
              </a:defRPr>
            </a:pPr>
            <a:r>
              <a:t># apply the function: add the averages as a column to the data frame</a:t>
            </a:r>
          </a:p>
          <a:p>
            <a:pPr marL="0" indent="0" defTabSz="479044">
              <a:spcBef>
                <a:spcPts val="400"/>
              </a:spcBef>
              <a:buSzTx/>
              <a:buFontTx/>
              <a:buNone/>
              <a:defRPr sz="2050">
                <a:solidFill>
                  <a:srgbClr val="0433FF"/>
                </a:solidFill>
              </a:defRPr>
            </a:pPr>
            <a:r>
              <a:t>iris_res$average &lt;- average_df(iris)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rogramming: if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if statement</a:t>
            </a:r>
          </a:p>
        </p:txBody>
      </p:sp>
      <p:sp>
        <p:nvSpPr>
          <p:cNvPr id="433" name="if(4&gt;5){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if(4&gt;5){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print("math has changed!")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 else{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print("all is well.")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rogramming: if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if statement</a:t>
            </a:r>
          </a:p>
        </p:txBody>
      </p:sp>
      <p:sp>
        <p:nvSpPr>
          <p:cNvPr id="436" name="if(4&gt;5){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if(4&gt;5){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print("math has changed!")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 else if(5&gt;6){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print("this is not good either!")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 else{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print("all is well.")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Exercise: add an if-statement to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add an if-statement to your function</a:t>
            </a:r>
          </a:p>
        </p:txBody>
      </p:sp>
      <p:sp>
        <p:nvSpPr>
          <p:cNvPr id="439" name="Rectangle"/>
          <p:cNvSpPr/>
          <p:nvPr/>
        </p:nvSpPr>
        <p:spPr>
          <a:xfrm>
            <a:off x="448733" y="4694826"/>
            <a:ext cx="1590283" cy="560253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Rectangle"/>
          <p:cNvSpPr/>
          <p:nvPr/>
        </p:nvSpPr>
        <p:spPr>
          <a:xfrm>
            <a:off x="869889" y="5936524"/>
            <a:ext cx="1319667" cy="441719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Rectangle"/>
          <p:cNvSpPr/>
          <p:nvPr/>
        </p:nvSpPr>
        <p:spPr>
          <a:xfrm>
            <a:off x="1182672" y="7503341"/>
            <a:ext cx="4716158" cy="441719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Rectangle"/>
          <p:cNvSpPr/>
          <p:nvPr/>
        </p:nvSpPr>
        <p:spPr>
          <a:xfrm>
            <a:off x="2034177" y="8308400"/>
            <a:ext cx="1452689" cy="441719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Rectangle"/>
          <p:cNvSpPr/>
          <p:nvPr/>
        </p:nvSpPr>
        <p:spPr>
          <a:xfrm>
            <a:off x="1214753" y="7059687"/>
            <a:ext cx="629939" cy="441719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4" name="We want to build on our average_df function so it can do more calculations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098454"/>
          </a:xfrm>
          <a:prstGeom prst="rect">
            <a:avLst/>
          </a:prstGeom>
        </p:spPr>
        <p:txBody>
          <a:bodyPr/>
          <a:lstStyle/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We want to build on our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average_df</a:t>
            </a:r>
            <a:r>
              <a:t> function so it can do more calculations!</a:t>
            </a:r>
          </a:p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To do this, we add a second argument, and include an if statement.</a:t>
            </a:r>
          </a:p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First, copy-paste your function, and give it a new name. Consider changing some variable names, too (and make sure to change them all!).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endParaRPr/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stats_df &lt;- function(df){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results &lt;- NULL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for(m in measure){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column &lt;- df[,m]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res &lt;- mean(column)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results &lt;- c(results,res)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}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return(results)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2" animBg="1" advAuto="0"/>
      <p:bldP spid="440" grpId="3" animBg="1" advAuto="0"/>
      <p:bldP spid="441" grpId="4" animBg="1" advAuto="0"/>
      <p:bldP spid="442" grpId="5" animBg="1" advAuto="0"/>
      <p:bldP spid="443" grpId="6" animBg="1" advAuto="0"/>
      <p:bldP spid="444" grpId="1" build="p" bldLvl="5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Exercise: add an if-statement to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add an if-statement to your function</a:t>
            </a:r>
          </a:p>
        </p:txBody>
      </p:sp>
      <p:sp>
        <p:nvSpPr>
          <p:cNvPr id="449" name="Rectangle"/>
          <p:cNvSpPr/>
          <p:nvPr/>
        </p:nvSpPr>
        <p:spPr>
          <a:xfrm>
            <a:off x="1201782" y="7116716"/>
            <a:ext cx="3392388" cy="429201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Our function can calculate averages. We might want to add standard deviations ( sd()), maximums ( max()), and minimums ( min()).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876144"/>
          </a:xfrm>
          <a:prstGeom prst="rect">
            <a:avLst/>
          </a:prstGeom>
        </p:spPr>
        <p:txBody>
          <a:bodyPr/>
          <a:lstStyle/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Our function can calculate averages. We might want to add standard deviations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sd()</a:t>
            </a:r>
            <a:r>
              <a:t>), maximums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max()</a:t>
            </a:r>
            <a:r>
              <a:t>), and minimums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min()</a:t>
            </a:r>
            <a:r>
              <a:t>).</a:t>
            </a:r>
          </a:p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Which line in the function do we need to expand on, to allow this?</a:t>
            </a:r>
          </a:p>
          <a:p>
            <a:pPr marL="293877" indent="-293877" defTabSz="519937">
              <a:spcBef>
                <a:spcPts val="2600"/>
              </a:spcBef>
              <a:defRPr sz="2314">
                <a:latin typeface="+mn-lt"/>
                <a:ea typeface="+mn-ea"/>
                <a:cs typeface="+mn-cs"/>
                <a:sym typeface="Helvetica Neue Light"/>
              </a:defRPr>
            </a:pPr>
            <a:r>
              <a:t>What additional information do we need?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endParaRPr/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stats_df &lt;- function(df){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results &lt;- NULL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for(m in measure){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column &lt;- df[,m]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res &lt;- mean(column)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results &lt;- c(results,res)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}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return(results)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Exercise: add an if-statement to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add an if-statement to your function</a:t>
            </a:r>
          </a:p>
        </p:txBody>
      </p:sp>
      <p:sp>
        <p:nvSpPr>
          <p:cNvPr id="453" name="Rectangle"/>
          <p:cNvSpPr/>
          <p:nvPr/>
        </p:nvSpPr>
        <p:spPr>
          <a:xfrm>
            <a:off x="4632717" y="2222500"/>
            <a:ext cx="774701" cy="560252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Rectangle"/>
          <p:cNvSpPr/>
          <p:nvPr/>
        </p:nvSpPr>
        <p:spPr>
          <a:xfrm>
            <a:off x="1090506" y="4749195"/>
            <a:ext cx="8945821" cy="2455153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5" name="stats_df &lt;- function(df,fnx){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stats_df &lt;- function(df,fnx){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results &lt;- NULL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for(m in measure){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column &lt;- df[,m]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4F8F00"/>
                </a:solidFill>
              </a:defRPr>
            </a:pPr>
            <a:r>
              <a:t>    # perform different functions based on the input</a:t>
            </a:r>
          </a:p>
          <a:p>
            <a:pPr marL="0" lvl="2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if(fnx=="mean"){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   res &lt;- mean(column)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} else{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   stop("no valid input received")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}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  results &lt;- c(results,res)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}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  return(res)</a:t>
            </a:r>
          </a:p>
          <a:p>
            <a:pPr marL="0" indent="0" defTabSz="531622">
              <a:spcBef>
                <a:spcPts val="400"/>
              </a:spcBef>
              <a:buSzTx/>
              <a:buFontTx/>
              <a:buNone/>
              <a:defRPr sz="2275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Exercise: add an if-statement to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add an if-statement to your function</a:t>
            </a:r>
          </a:p>
        </p:txBody>
      </p:sp>
      <p:sp>
        <p:nvSpPr>
          <p:cNvPr id="458" name="Add the if-statement below to your function! (Do you understand how it works?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6127" indent="-486127">
              <a:spcBef>
                <a:spcPts val="3000"/>
              </a:spcBef>
              <a:buSzPct val="100000"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Add the if-statement below to your function! (Do you understand how it works?)</a:t>
            </a:r>
          </a:p>
          <a:p>
            <a:pPr marL="1813630" lvl="2" indent="-467430">
              <a:spcBef>
                <a:spcPts val="500"/>
              </a:spcBef>
              <a:buSzPct val="100000"/>
              <a:buFontTx/>
              <a:buAutoNum type="arabicPeriod"/>
              <a:defRPr sz="2500">
                <a:solidFill>
                  <a:srgbClr val="0433FF"/>
                </a:solidFill>
              </a:defRPr>
            </a:pPr>
            <a:endParaRPr/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if(fnx=="mean"){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res &lt;- mean(column)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 else{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stop("no valid input received")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  <a:p>
            <a:pPr marL="486127" indent="-486127">
              <a:spcBef>
                <a:spcPts val="3000"/>
              </a:spcBef>
              <a:buSzPct val="100000"/>
              <a:buFontTx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Elaborate on the statement 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else if</a:t>
            </a:r>
            <a:r>
              <a:t>, adding alternative functions. Consider standard deviation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sd()</a:t>
            </a:r>
            <a:r>
              <a:t>), maximum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max()</a:t>
            </a:r>
            <a:r>
              <a:t>), and minimum (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min()</a:t>
            </a:r>
            <a:r>
              <a:t>).</a:t>
            </a:r>
          </a:p>
          <a:p>
            <a:pPr marL="486127" indent="-486127">
              <a:spcBef>
                <a:spcPts val="3000"/>
              </a:spcBef>
              <a:buSzPct val="100000"/>
              <a:buFontTx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Finally, call your new function to add columns to your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iris_res </a:t>
            </a:r>
            <a:r>
              <a:t>dataframe!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Exercise: add an if-statement to you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add an if-statement to your function</a:t>
            </a:r>
          </a:p>
        </p:txBody>
      </p:sp>
      <p:sp>
        <p:nvSpPr>
          <p:cNvPr id="461" name="stats_df &lt;- function(df,fnx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0082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stats_df &lt;- function(df,fnx){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colnames(df)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measure &lt;- measure[measure!="Species"]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results &lt;- NULL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for(m in measure){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column &lt;- df[,m]</a:t>
            </a:r>
          </a:p>
          <a:p>
            <a:pPr marL="0" lvl="2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if(fnx=="mean"){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   res &lt;- mean(column)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} </a:t>
            </a:r>
            <a:r>
              <a:rPr b="1"/>
              <a:t>else if(fnx=="sd"){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 b="1">
                <a:solidFill>
                  <a:srgbClr val="0433FF"/>
                </a:solidFill>
              </a:defRPr>
            </a:pPr>
            <a:r>
              <a:t>       res &lt;- sd(column)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rPr b="1"/>
              <a:t>    }</a:t>
            </a:r>
            <a:r>
              <a:t> else{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   stop("no valid input received")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}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  results &lt;- c(res,res)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}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  return(res)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r>
              <a:t>}</a:t>
            </a:r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>
                <a:solidFill>
                  <a:srgbClr val="0433FF"/>
                </a:solidFill>
              </a:defRPr>
            </a:pPr>
            <a:endParaRPr/>
          </a:p>
          <a:p>
            <a:pPr marL="0" indent="0" defTabSz="519937">
              <a:spcBef>
                <a:spcPts val="400"/>
              </a:spcBef>
              <a:buSzTx/>
              <a:buFontTx/>
              <a:buNone/>
              <a:defRPr sz="2225" b="1">
                <a:solidFill>
                  <a:srgbClr val="0433FF"/>
                </a:solidFill>
              </a:defRPr>
            </a:pPr>
            <a:r>
              <a:t>iris_res$standarddev &lt;- stats_df(iris,"sd")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result: a summary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result: a summary data frame</a:t>
            </a:r>
          </a:p>
        </p:txBody>
      </p:sp>
      <p:sp>
        <p:nvSpPr>
          <p:cNvPr id="464" name="iris_res$standarddev &lt;- stats_df(iris,&quot;sd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3205971" cy="8240074"/>
          </a:xfrm>
          <a:prstGeom prst="rect">
            <a:avLst/>
          </a:prstGeom>
        </p:spPr>
        <p:txBody>
          <a:bodyPr/>
          <a:lstStyle/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 err="1"/>
              <a:t>iris_res$standarddev</a:t>
            </a:r>
            <a:r>
              <a:rPr dirty="0"/>
              <a:t> &lt;- </a:t>
            </a:r>
            <a:r>
              <a:rPr dirty="0" err="1"/>
              <a:t>stats_df</a:t>
            </a:r>
            <a:r>
              <a:rPr dirty="0"/>
              <a:t>(iris,"</a:t>
            </a:r>
            <a:r>
              <a:rPr dirty="0" err="1"/>
              <a:t>sd</a:t>
            </a:r>
            <a:r>
              <a:rPr dirty="0"/>
              <a:t>")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 err="1"/>
              <a:t>iris_res$largest</a:t>
            </a:r>
            <a:r>
              <a:rPr dirty="0"/>
              <a:t> &lt;- </a:t>
            </a:r>
            <a:r>
              <a:rPr dirty="0" err="1"/>
              <a:t>stats_df</a:t>
            </a:r>
            <a:r>
              <a:rPr dirty="0"/>
              <a:t>(</a:t>
            </a:r>
            <a:r>
              <a:rPr dirty="0" err="1"/>
              <a:t>iris,"max</a:t>
            </a:r>
            <a:r>
              <a:rPr dirty="0"/>
              <a:t>")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 err="1"/>
              <a:t>iris_res$smallest</a:t>
            </a:r>
            <a:r>
              <a:rPr dirty="0"/>
              <a:t> &lt;- </a:t>
            </a:r>
            <a:r>
              <a:rPr dirty="0" err="1"/>
              <a:t>stats_df</a:t>
            </a:r>
            <a:r>
              <a:rPr dirty="0"/>
              <a:t>(</a:t>
            </a:r>
            <a:r>
              <a:rPr dirty="0" err="1"/>
              <a:t>iris,"min</a:t>
            </a:r>
            <a:r>
              <a:rPr dirty="0"/>
              <a:t>")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endParaRPr dirty="0"/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iris_res</a:t>
            </a:r>
            <a:endParaRPr dirty="0"/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   measurement  average </a:t>
            </a:r>
            <a:r>
              <a:rPr dirty="0" err="1"/>
              <a:t>standarddev</a:t>
            </a:r>
            <a:r>
              <a:rPr dirty="0"/>
              <a:t> largest smallest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1 </a:t>
            </a:r>
            <a:r>
              <a:rPr dirty="0" err="1"/>
              <a:t>Sepal.Length</a:t>
            </a:r>
            <a:r>
              <a:rPr dirty="0"/>
              <a:t> 5.843333   0.8280661     7.9      4.3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2  </a:t>
            </a:r>
            <a:r>
              <a:rPr dirty="0" err="1"/>
              <a:t>Sepal.Width</a:t>
            </a:r>
            <a:r>
              <a:rPr dirty="0"/>
              <a:t> 3.057333   0.4358663     4.4      2.0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3 </a:t>
            </a:r>
            <a:r>
              <a:rPr dirty="0" err="1"/>
              <a:t>Petal.Length</a:t>
            </a:r>
            <a:r>
              <a:rPr dirty="0"/>
              <a:t> 3.758000   1.7652982     6.9      1.0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4  </a:t>
            </a:r>
            <a:r>
              <a:rPr dirty="0" err="1"/>
              <a:t>Petal.Width</a:t>
            </a:r>
            <a:r>
              <a:rPr dirty="0"/>
              <a:t> 1.199333   0.7622377     2.5      0.1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endParaRPr dirty="0"/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summary(iris)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dirty="0"/>
              <a:t>  </a:t>
            </a:r>
            <a:r>
              <a:rPr sz="2000" dirty="0" err="1"/>
              <a:t>Sepal.Length</a:t>
            </a:r>
            <a:r>
              <a:rPr sz="2000" dirty="0"/>
              <a:t>    </a:t>
            </a:r>
            <a:r>
              <a:rPr sz="2000" dirty="0" err="1"/>
              <a:t>Sepal.Width</a:t>
            </a:r>
            <a:r>
              <a:rPr sz="2000" dirty="0"/>
              <a:t>     </a:t>
            </a:r>
            <a:r>
              <a:rPr sz="2000" dirty="0" err="1"/>
              <a:t>Petal.Length</a:t>
            </a:r>
            <a:r>
              <a:rPr sz="2000" dirty="0"/>
              <a:t>    </a:t>
            </a:r>
            <a:r>
              <a:rPr sz="2000" dirty="0" err="1"/>
              <a:t>Petal.Width</a:t>
            </a:r>
            <a:r>
              <a:rPr sz="2000" dirty="0"/>
              <a:t>          Species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Min.   :4.300   Min.   :2.000   Min.   :1.000   Min.   :0.100   </a:t>
            </a:r>
            <a:r>
              <a:rPr sz="2000" dirty="0" err="1"/>
              <a:t>setosa</a:t>
            </a:r>
            <a:r>
              <a:rPr sz="2000" dirty="0"/>
              <a:t>    :50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1st Qu.:5.100   1st Qu.:2.800   1st Qu.:1.600   1st Qu.:0.300   versicolor:50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Median :5.800   Median :3.000   Median :4.350   Median :1.300   virginica :50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Mean   :5.843   Mean   :3.057   Mean   :3.758   Mean   :1.199                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3rd Qu.:6.400   3rd Qu.:3.300   3rd Qu.:5.100   3rd Qu.:1.800                  </a:t>
            </a:r>
          </a:p>
          <a:p>
            <a:pPr marL="0" indent="0" defTabSz="514095">
              <a:spcBef>
                <a:spcPts val="400"/>
              </a:spcBef>
              <a:buSzTx/>
              <a:buFontTx/>
              <a:buNone/>
              <a:defRPr sz="2200"/>
            </a:pPr>
            <a:r>
              <a:rPr sz="2000" dirty="0"/>
              <a:t> Max.   :7.900   Max.   :4.400   Max.   :6.900   Max.   :2.500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1" build="p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science workflow: scripting is cruc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workflow: scripting is crucial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566" y="4497165"/>
            <a:ext cx="11575668" cy="4254115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cripting combines commands to a comprehensive set of instructions.…"/>
          <p:cNvSpPr txBox="1"/>
          <p:nvPr/>
        </p:nvSpPr>
        <p:spPr>
          <a:xfrm>
            <a:off x="608098" y="2209928"/>
            <a:ext cx="12198920" cy="235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Scripting combines commands to a comprehensive set of instructions.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A script is code that can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saved, reused, shared, published</a:t>
            </a:r>
            <a:r>
              <a:t>!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In short: a crucial step towards reproducible data analysis.</a:t>
            </a:r>
          </a:p>
        </p:txBody>
      </p:sp>
      <p:sp>
        <p:nvSpPr>
          <p:cNvPr id="469" name="a single script for a single purpose!"/>
          <p:cNvSpPr txBox="1"/>
          <p:nvPr/>
        </p:nvSpPr>
        <p:spPr>
          <a:xfrm>
            <a:off x="3229180" y="8656868"/>
            <a:ext cx="695675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single script for a single purpose!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9-02-18 at 15.46.03.png" descr="Screen Shot 2019-02-18 at 15.4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19970"/>
            <a:ext cx="130048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0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1" name="console"/>
          <p:cNvSpPr/>
          <p:nvPr/>
        </p:nvSpPr>
        <p:spPr>
          <a:xfrm>
            <a:off x="11521" y="5779285"/>
            <a:ext cx="6577685" cy="3860670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62" name="script…"/>
          <p:cNvSpPr/>
          <p:nvPr/>
        </p:nvSpPr>
        <p:spPr>
          <a:xfrm>
            <a:off x="11521" y="1881563"/>
            <a:ext cx="6577685" cy="3860670"/>
          </a:xfrm>
          <a:prstGeom prst="rect">
            <a:avLst/>
          </a:prstGeom>
          <a:solidFill>
            <a:srgbClr val="929000">
              <a:alpha val="5751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script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markdown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preview</a:t>
            </a:r>
          </a:p>
        </p:txBody>
      </p:sp>
      <p:sp>
        <p:nvSpPr>
          <p:cNvPr id="163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tarting the script: write a he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the script: write a header</a:t>
            </a:r>
          </a:p>
        </p:txBody>
      </p:sp>
      <p:sp>
        <p:nvSpPr>
          <p:cNvPr id="472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oad packages and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packages and dependencies</a:t>
            </a:r>
          </a:p>
        </p:txBody>
      </p:sp>
      <p:sp>
        <p:nvSpPr>
          <p:cNvPr id="477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functions</a:t>
            </a:r>
          </a:p>
        </p:txBody>
      </p:sp>
      <p:sp>
        <p:nvSpPr>
          <p:cNvPr id="480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tarting your script: header, packages,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your script: header, packages, functions</a:t>
            </a:r>
          </a:p>
        </p:txBody>
      </p:sp>
      <p:sp>
        <p:nvSpPr>
          <p:cNvPr id="483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  <p:sp>
        <p:nvSpPr>
          <p:cNvPr id="484" name="Rectangle"/>
          <p:cNvSpPr/>
          <p:nvPr/>
        </p:nvSpPr>
        <p:spPr>
          <a:xfrm>
            <a:off x="312853" y="1990969"/>
            <a:ext cx="12064644" cy="2258599"/>
          </a:xfrm>
          <a:prstGeom prst="rect">
            <a:avLst/>
          </a:prstGeom>
          <a:solidFill>
            <a:srgbClr val="531B93">
              <a:alpha val="1719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312853" y="4329058"/>
            <a:ext cx="12064644" cy="2258599"/>
          </a:xfrm>
          <a:prstGeom prst="rect">
            <a:avLst/>
          </a:prstGeom>
          <a:solidFill>
            <a:srgbClr val="0096FF">
              <a:alpha val="2481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2853" y="6677126"/>
            <a:ext cx="12064644" cy="2258600"/>
          </a:xfrm>
          <a:prstGeom prst="rect">
            <a:avLst/>
          </a:prstGeom>
          <a:solidFill>
            <a:srgbClr val="FF9300">
              <a:alpha val="212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o check before lunch: please load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check before lunch: please load tidyverse</a:t>
            </a:r>
          </a:p>
        </p:txBody>
      </p:sp>
      <p:sp>
        <p:nvSpPr>
          <p:cNvPr id="530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41377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00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Enjoy your lunch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Enjoy your lunch!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993"/>
          <a:stretch>
            <a:fillRect/>
          </a:stretch>
        </p:blipFill>
        <p:spPr>
          <a:xfrm>
            <a:off x="6397824" y="0"/>
            <a:ext cx="72572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536" name="Part II: Modern R with tidyvers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II: Modern R with tidyverse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39" name="Outline part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 part II </a:t>
            </a:r>
          </a:p>
        </p:txBody>
      </p:sp>
      <p:sp>
        <p:nvSpPr>
          <p:cNvPr id="540" name="Introduction to tidyverse, rmarkdown, and tibble.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Introduction to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tidyverse</a:t>
            </a:r>
            <a:r>
              <a:t>,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rmarkdown</a:t>
            </a:r>
            <a:r>
              <a:t>, and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tibble</a:t>
            </a:r>
            <a:r>
              <a:t>.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Load and save data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readr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Data visualisation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ggplot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Data transformation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tidyr</a:t>
            </a:r>
            <a:r>
              <a:t> and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dplyr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creen Shot 2018-10-31 at 11.41.58.png" descr="Screen Shot 2018-10-31 at 11.41.58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16512" b="165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3" name="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Tidyverse</a:t>
            </a:r>
          </a:p>
        </p:txBody>
      </p:sp>
      <p:sp>
        <p:nvSpPr>
          <p:cNvPr id="544" name="Modern R for data scien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R for data science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– tidyverse.org (2018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 tidyverse.org (2018)</a:t>
            </a:r>
          </a:p>
        </p:txBody>
      </p:sp>
      <p:sp>
        <p:nvSpPr>
          <p:cNvPr id="549" name="&quot;The tidyverse is an opinionated collection of R packages designed for data science. All packages share an underlying design philosophy, grammar, and data structures.&quot;"/>
          <p:cNvSpPr txBox="1">
            <a:spLocks noGrp="1"/>
          </p:cNvSpPr>
          <p:nvPr>
            <p:ph type="body" idx="14"/>
          </p:nvPr>
        </p:nvSpPr>
        <p:spPr>
          <a:xfrm>
            <a:off x="1270000" y="3360167"/>
            <a:ext cx="10464800" cy="2576066"/>
          </a:xfrm>
          <a:prstGeom prst="rect">
            <a:avLst/>
          </a:prstGeom>
        </p:spPr>
        <p:txBody>
          <a:bodyPr/>
          <a:lstStyle/>
          <a:p>
            <a:r>
              <a:t>"The tidyverse is an opinionated collection of R packages designed for data science. All packages share an underlying design philosophy, grammar, and data structures."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9-02-18 at 15.52.29.png" descr="Screen Shot 2019-02-18 at 15.52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1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8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9" name="console"/>
          <p:cNvSpPr/>
          <p:nvPr/>
        </p:nvSpPr>
        <p:spPr>
          <a:xfrm>
            <a:off x="11521" y="1878552"/>
            <a:ext cx="6577685" cy="7761403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70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Data science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566" y="3064977"/>
            <a:ext cx="11575668" cy="4254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225" y="4501638"/>
            <a:ext cx="1373817" cy="750324"/>
          </a:xfrm>
          <a:prstGeom prst="rect">
            <a:avLst/>
          </a:prstGeom>
        </p:spPr>
      </p:pic>
      <p:sp>
        <p:nvSpPr>
          <p:cNvPr id="492" name="Tidy data ensuresultsthat further processing can be done efficiently, and reproducibly.…"/>
          <p:cNvSpPr txBox="1"/>
          <p:nvPr/>
        </p:nvSpPr>
        <p:spPr>
          <a:xfrm>
            <a:off x="1270000" y="7562981"/>
            <a:ext cx="104648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3000"/>
              </a:spcBef>
              <a:defRPr sz="3000"/>
            </a:pPr>
            <a:r>
              <a:rPr dirty="0"/>
              <a:t>Tidy data ensu</a:t>
            </a:r>
            <a:r>
              <a:rPr lang="en-US" dirty="0"/>
              <a:t>res </a:t>
            </a:r>
            <a:r>
              <a:rPr dirty="0"/>
              <a:t>that further processing can be done efficiently, and reproducibly.</a:t>
            </a:r>
          </a:p>
          <a:p>
            <a:pPr>
              <a:spcBef>
                <a:spcPts val="3000"/>
              </a:spcBef>
              <a:defRPr sz="3000"/>
            </a:pPr>
            <a:r>
              <a:rPr dirty="0"/>
              <a:t>Tidy data is easy to manipulate, model, and visualize. 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>
            <p:extLst>
              <p:ext uri="{D42A27DB-BD31-4B8C-83A1-F6EECF244321}">
                <p14:modId xmlns:p14="http://schemas.microsoft.com/office/powerpoint/2010/main" val="1430280462"/>
              </p:ext>
            </p:extLst>
          </p:nvPr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97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7056" y="4535952"/>
            <a:ext cx="8171461" cy="1587501"/>
          </a:xfrm>
          <a:prstGeom prst="rect">
            <a:avLst/>
          </a:prstGeom>
        </p:spPr>
      </p:pic>
      <p:pic>
        <p:nvPicPr>
          <p:cNvPr id="509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1662" y="3076634"/>
            <a:ext cx="1016612" cy="1600765"/>
          </a:xfrm>
          <a:prstGeom prst="rect">
            <a:avLst/>
          </a:prstGeom>
        </p:spPr>
      </p:pic>
      <p:grpSp>
        <p:nvGrpSpPr>
          <p:cNvPr id="502" name="values in column names"/>
          <p:cNvGrpSpPr/>
          <p:nvPr/>
        </p:nvGrpSpPr>
        <p:grpSpPr>
          <a:xfrm>
            <a:off x="8190609" y="1968564"/>
            <a:ext cx="4680186" cy="1184308"/>
            <a:chOff x="0" y="0"/>
            <a:chExt cx="4680185" cy="1184307"/>
          </a:xfrm>
        </p:grpSpPr>
        <p:sp>
          <p:nvSpPr>
            <p:cNvPr id="501" name="values in column names"/>
            <p:cNvSpPr/>
            <p:nvPr/>
          </p:nvSpPr>
          <p:spPr>
            <a:xfrm>
              <a:off x="76200" y="76200"/>
              <a:ext cx="4527786" cy="1031908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values in column names</a:t>
              </a:r>
            </a:p>
          </p:txBody>
        </p:sp>
        <p:pic>
          <p:nvPicPr>
            <p:cNvPr id="500" name="values in column names" descr="values in column name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80186" cy="1184308"/>
            </a:xfrm>
            <a:prstGeom prst="rect">
              <a:avLst/>
            </a:prstGeom>
            <a:effectLst/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4EF1F2-4C44-2443-BA84-2861E80BD3D5}"/>
              </a:ext>
            </a:extLst>
          </p:cNvPr>
          <p:cNvSpPr/>
          <p:nvPr/>
        </p:nvSpPr>
        <p:spPr>
          <a:xfrm>
            <a:off x="4131128" y="651244"/>
            <a:ext cx="5845629" cy="6242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chemeClr val="tx1"/>
                </a:solidFill>
              </a:rPr>
              <a:t>multiple observations per row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684442-3A1A-004F-A8BC-90E7B357C65B}"/>
              </a:ext>
            </a:extLst>
          </p:cNvPr>
          <p:cNvSpPr/>
          <p:nvPr/>
        </p:nvSpPr>
        <p:spPr>
          <a:xfrm>
            <a:off x="2661557" y="4914900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5B8D64-C1C8-F448-B9AE-0B1841CD761A}"/>
              </a:ext>
            </a:extLst>
          </p:cNvPr>
          <p:cNvSpPr/>
          <p:nvPr/>
        </p:nvSpPr>
        <p:spPr>
          <a:xfrm>
            <a:off x="6569527" y="4735286"/>
            <a:ext cx="1807029" cy="4430486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EDF4B2-A0C3-E940-A20A-9976506944D5}"/>
              </a:ext>
            </a:extLst>
          </p:cNvPr>
          <p:cNvSpPr/>
          <p:nvPr/>
        </p:nvSpPr>
        <p:spPr>
          <a:xfrm>
            <a:off x="10439400" y="4789715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9EBB3E-F206-3340-8C01-34D9A704469B}"/>
              </a:ext>
            </a:extLst>
          </p:cNvPr>
          <p:cNvCxnSpPr>
            <a:cxnSpLocks/>
          </p:cNvCxnSpPr>
          <p:nvPr/>
        </p:nvCxnSpPr>
        <p:spPr>
          <a:xfrm flipH="1">
            <a:off x="3755572" y="1191986"/>
            <a:ext cx="1763485" cy="3559628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2EB53E-66EC-F248-B5EA-EACF694BE640}"/>
              </a:ext>
            </a:extLst>
          </p:cNvPr>
          <p:cNvCxnSpPr>
            <a:cxnSpLocks/>
          </p:cNvCxnSpPr>
          <p:nvPr/>
        </p:nvCxnSpPr>
        <p:spPr>
          <a:xfrm>
            <a:off x="6716486" y="1230086"/>
            <a:ext cx="598714" cy="3619500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27ED88-98EF-9641-913F-605B579E490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8429" y="1083129"/>
            <a:ext cx="2122714" cy="3706586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  <p:bldP spid="497" grpId="7" animBg="1" advAuto="0"/>
      <p:bldP spid="509" grpId="5" animBg="1" advAuto="0"/>
      <p:bldP spid="502" grpId="6" animBg="1" advAuto="0"/>
      <p:bldP spid="2" grpId="0" animBg="1"/>
      <p:bldP spid="3" grpId="0" animBg="1"/>
      <p:bldP spid="22" grpId="0" animBg="1"/>
      <p:bldP spid="2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graphicFrame>
        <p:nvGraphicFramePr>
          <p:cNvPr id="515" name="Table"/>
          <p:cNvGraphicFramePr/>
          <p:nvPr>
            <p:extLst>
              <p:ext uri="{D42A27DB-BD31-4B8C-83A1-F6EECF244321}">
                <p14:modId xmlns:p14="http://schemas.microsoft.com/office/powerpoint/2010/main" val="3279716790"/>
              </p:ext>
            </p:extLst>
          </p:nvPr>
        </p:nvGraphicFramePr>
        <p:xfrm>
          <a:off x="970753" y="2395615"/>
          <a:ext cx="6963782" cy="707441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0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Treatment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Dose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200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85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100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24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145" y="1714135"/>
            <a:ext cx="1442753" cy="789987"/>
          </a:xfrm>
          <a:prstGeom prst="rect">
            <a:avLst/>
          </a:prstGeom>
        </p:spPr>
      </p:pic>
      <p:grpSp>
        <p:nvGrpSpPr>
          <p:cNvPr id="519" name="ID no longer unique per row (but can still be used to collect all info on single patient)"/>
          <p:cNvGrpSpPr/>
          <p:nvPr/>
        </p:nvGrpSpPr>
        <p:grpSpPr>
          <a:xfrm>
            <a:off x="3301677" y="53808"/>
            <a:ext cx="5478897" cy="1949784"/>
            <a:chOff x="0" y="0"/>
            <a:chExt cx="5478895" cy="1949783"/>
          </a:xfrm>
        </p:grpSpPr>
        <p:sp>
          <p:nvSpPr>
            <p:cNvPr id="518" name="ID no longer unique per row (but can still be used to collect all info on single patient)"/>
            <p:cNvSpPr/>
            <p:nvPr/>
          </p:nvSpPr>
          <p:spPr>
            <a:xfrm>
              <a:off x="76200" y="76200"/>
              <a:ext cx="5326496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ID no longer unique per row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(but can still be used to collect all info on single patient)</a:t>
              </a:r>
            </a:p>
          </p:txBody>
        </p:sp>
        <p:pic>
          <p:nvPicPr>
            <p:cNvPr id="517" name="ID no longer unique per row (but can still be used to collect all info on single patient)" descr="ID no longer unique per row (but can still be used to collect all info on single patient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8896" cy="1949784"/>
            </a:xfrm>
            <a:prstGeom prst="rect">
              <a:avLst/>
            </a:prstGeom>
            <a:effectLst/>
          </p:spPr>
        </p:pic>
      </p:grpSp>
      <p:pic>
        <p:nvPicPr>
          <p:cNvPr id="526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96478">
            <a:off x="6143434" y="2030340"/>
            <a:ext cx="2163792" cy="1177089"/>
          </a:xfrm>
          <a:prstGeom prst="rect">
            <a:avLst/>
          </a:prstGeom>
        </p:spPr>
      </p:pic>
      <p:grpSp>
        <p:nvGrpSpPr>
          <p:cNvPr id="523" name="Time series (order) lost (so make sure this is explicit)"/>
          <p:cNvGrpSpPr/>
          <p:nvPr/>
        </p:nvGrpSpPr>
        <p:grpSpPr>
          <a:xfrm>
            <a:off x="8190331" y="2527889"/>
            <a:ext cx="4354100" cy="1949784"/>
            <a:chOff x="0" y="0"/>
            <a:chExt cx="4354098" cy="1949783"/>
          </a:xfrm>
        </p:grpSpPr>
        <p:sp>
          <p:nvSpPr>
            <p:cNvPr id="522" name="Time series (order) lost (so make sure this is explicit)"/>
            <p:cNvSpPr/>
            <p:nvPr/>
          </p:nvSpPr>
          <p:spPr>
            <a:xfrm>
              <a:off x="76200" y="76200"/>
              <a:ext cx="4201699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Time series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(order)</a:t>
              </a:r>
              <a:r>
                <a:t> lost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(so make sure this is explicit)</a:t>
              </a:r>
            </a:p>
          </p:txBody>
        </p:sp>
        <p:pic>
          <p:nvPicPr>
            <p:cNvPr id="521" name="Time series (order) lost (so make sure this is explicit)" descr="Time series (order) lost (so make sure this is explicit)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354099" cy="19497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1" animBg="1" advAuto="0"/>
      <p:bldP spid="519" grpId="2" animBg="1" advAuto="0"/>
      <p:bldP spid="526" grpId="3" animBg="1" advAuto="0"/>
      <p:bldP spid="523" grpId="4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wickham_r4ds.png" descr="wickham_r4ds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4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55" name="R for Data Science (book) Freely available on:         r4ds.had.co.nz/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56804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 f</a:t>
            </a:r>
            <a:r>
              <a:rPr dirty="0"/>
              <a:t>reely available on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20" b="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8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59" name="R for Data Science (book) Freely available on:         r4ds.had.co.nz/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55171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reely available on</a:t>
            </a:r>
            <a:r>
              <a:rPr lang="en-US" dirty="0"/>
              <a:t>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  <a:p>
            <a:r>
              <a:rPr dirty="0"/>
              <a:t>ggplot2 (book)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cheatsheet_example.png" descr="cheatsheet_exampl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66" t="707" r="466" b="34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62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63" name="R for Data Science (book) Freely available on:         r4ds.had.co.nz/…"/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568234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 f</a:t>
            </a:r>
            <a:r>
              <a:rPr dirty="0"/>
              <a:t>reely available on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  <a:p>
            <a:r>
              <a:rPr dirty="0"/>
              <a:t>ggplot2 (book)</a:t>
            </a:r>
          </a:p>
          <a:p>
            <a:r>
              <a:rPr dirty="0" err="1"/>
              <a:t>cheatsheets</a:t>
            </a:r>
            <a:r>
              <a:rPr dirty="0"/>
              <a:t>   </a:t>
            </a:r>
            <a:r>
              <a:rPr sz="2200" u="sng" dirty="0">
                <a:solidFill>
                  <a:srgbClr val="0433FF"/>
                </a:solidFill>
                <a:hlinkClick r:id="rId4"/>
              </a:rPr>
              <a:t>www.rstudio.com/resources/cheatsheets/</a:t>
            </a:r>
            <a:r>
              <a:rPr sz="2200" dirty="0">
                <a:solidFill>
                  <a:srgbClr val="0433FF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Your afternoon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afternoon roadmap</a:t>
            </a:r>
          </a:p>
        </p:txBody>
      </p:sp>
      <p:sp>
        <p:nvSpPr>
          <p:cNvPr id="566" name="A short explanation on screen (~15 minute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A short explanation on screen (~15 minutes)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Exercises in a document on your computer (~45 minutes)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2-3 basic exercises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optional exercises, for further practice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reading exercises, for some extra insight into Tidyverse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We will work with a new data set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The exercises are presented in Rmarkdown format. We’ll explain this later!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rmarkdown-200x232@2x.png" descr="rmarkdown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8033489" y="141516"/>
            <a:ext cx="4199446" cy="4871356"/>
          </a:xfrm>
          <a:prstGeom prst="rect">
            <a:avLst/>
          </a:prstGeom>
        </p:spPr>
      </p:pic>
      <p:sp>
        <p:nvSpPr>
          <p:cNvPr id="569" name="From code to documen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6580414" cy="3175000"/>
          </a:xfrm>
          <a:prstGeom prst="rect">
            <a:avLst/>
          </a:prstGeom>
        </p:spPr>
        <p:txBody>
          <a:bodyPr/>
          <a:lstStyle/>
          <a:p>
            <a:r>
              <a:rPr dirty="0"/>
              <a:t>From code to document</a:t>
            </a:r>
          </a:p>
        </p:txBody>
      </p:sp>
      <p:sp>
        <p:nvSpPr>
          <p:cNvPr id="570" name="Turn your analyses into high quality documents with Rmarkdown"/>
          <p:cNvSpPr txBox="1">
            <a:spLocks noGrp="1"/>
          </p:cNvSpPr>
          <p:nvPr>
            <p:ph type="body" sz="quarter" idx="1"/>
          </p:nvPr>
        </p:nvSpPr>
        <p:spPr>
          <a:xfrm>
            <a:off x="571499" y="5130800"/>
            <a:ext cx="11397344" cy="412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tx1"/>
                </a:solidFill>
              </a:rPr>
              <a:t>Turn your analyses into high quality documents with </a:t>
            </a:r>
            <a:r>
              <a:rPr dirty="0" err="1">
                <a:solidFill>
                  <a:schemeClr val="tx1"/>
                </a:solidFill>
              </a:rPr>
              <a:t>Rmarkdown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chemeClr val="tx1"/>
                </a:solidFill>
              </a:rPr>
              <a:t>Combine code with narrative (R with markdown)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Turn your analyses into high quality documents, reports, presentations and dashboards.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… or your note 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onsole, Scripts and R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Console, Scripts and Rmarkdown</a:t>
            </a:r>
          </a:p>
        </p:txBody>
      </p:sp>
      <p:sp>
        <p:nvSpPr>
          <p:cNvPr id="5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577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.Rmd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tangle"/>
          <p:cNvSpPr/>
          <p:nvPr/>
        </p:nvSpPr>
        <p:spPr>
          <a:xfrm>
            <a:off x="576326" y="5753535"/>
            <a:ext cx="11626387" cy="172334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</a:t>
            </a:r>
          </a:p>
        </p:txBody>
      </p:sp>
      <p:sp>
        <p:nvSpPr>
          <p:cNvPr id="583" name="# tit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title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Some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## Section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More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```{r}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max(iris$Petal.Length)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min(iris$Petal.Length)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ave you downloaded the course material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Have you downloaded the course material?</a:t>
            </a:r>
          </a:p>
        </p:txBody>
      </p:sp>
      <p:sp>
        <p:nvSpPr>
          <p:cNvPr id="174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75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lease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t>Please store it in a single, accessible folder on your computer.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markdown: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Rmarkdown: demo</a:t>
            </a:r>
          </a:p>
        </p:txBody>
      </p:sp>
      <p:pic>
        <p:nvPicPr>
          <p:cNvPr id="586" name="rmarkdown-200x232@2x.png" descr="rmarkdown-200x23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0416" y="2405138"/>
            <a:ext cx="5443992" cy="6315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Exercise: open the exercise Rmarkdown…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841025"/>
          </a:xfrm>
          <a:prstGeom prst="rect">
            <a:avLst/>
          </a:prstGeom>
        </p:spPr>
        <p:txBody>
          <a:bodyPr/>
          <a:lstStyle/>
          <a:p>
            <a:r>
              <a:t>Exercise: open the exercise Rmarkdown</a:t>
            </a:r>
          </a:p>
          <a:p>
            <a:endParaRPr/>
          </a:p>
          <a:p>
            <a:pPr>
              <a:defRPr sz="2500"/>
            </a:pPr>
            <a:r>
              <a:t>1. RStudio &gt; File &gt; Open Project &gt; introduction-to-R-and-data-github.Rproj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2. From the ‘files’ menu (bottom right), select modernR_exercises.Rmd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3. Update the header information with your name!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un the first code chun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the first code chunk!</a:t>
            </a:r>
          </a:p>
        </p:txBody>
      </p:sp>
      <p:sp>
        <p:nvSpPr>
          <p:cNvPr id="591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4802432"/>
            <a:ext cx="14137719" cy="44304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  <p:pic>
        <p:nvPicPr>
          <p:cNvPr id="592" name="Screen Shot 2019-02-14 at 17.43.06.png" descr="Screen Shot 2019-02-14 at 17.4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21" y="2048431"/>
            <a:ext cx="12049158" cy="279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8054" y="3399525"/>
            <a:ext cx="1075046" cy="9767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597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tibble-200x232@2x.png" descr="tibble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583353" y="1562099"/>
            <a:ext cx="5715001" cy="6629401"/>
          </a:xfrm>
          <a:prstGeom prst="rect">
            <a:avLst/>
          </a:prstGeom>
        </p:spPr>
      </p:pic>
      <p:sp>
        <p:nvSpPr>
          <p:cNvPr id="602" name="package: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package: Tibble</a:t>
            </a:r>
          </a:p>
        </p:txBody>
      </p:sp>
      <p:sp>
        <p:nvSpPr>
          <p:cNvPr id="603" name="Improved data fram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"Tibbles are data frames, but they tweak some older </a:t>
            </a:r>
            <a:r>
              <a:rPr lang="en-US" dirty="0" err="1"/>
              <a:t>behaviours</a:t>
            </a:r>
            <a:r>
              <a:rPr lang="en-US" dirty="0"/>
              <a:t> to make life a little easier.”</a:t>
            </a:r>
          </a:p>
          <a:p>
            <a:endParaRPr lang="en-US" dirty="0"/>
          </a:p>
          <a:p>
            <a:pPr algn="r"/>
            <a:r>
              <a:rPr lang="en-US" b="1" i="1" dirty="0"/>
              <a:t>- Hadley Wickham</a:t>
            </a:r>
            <a:endParaRPr b="1" i="1" dirty="0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i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</a:t>
            </a:r>
          </a:p>
        </p:txBody>
      </p:sp>
      <p:sp>
        <p:nvSpPr>
          <p:cNvPr id="609" name="&gt; tibble(a = 1:26, b = letter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tibble</a:t>
            </a:r>
            <a:r>
              <a:rPr dirty="0"/>
              <a:t>(a = 1:26, b = letters)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26 x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    a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1     1 a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2     2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3     3 c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4     4 d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5     5 e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6     6 f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7     7 g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8     8 h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9     9 </a:t>
            </a:r>
            <a:r>
              <a:rPr dirty="0" err="1"/>
              <a:t>i</a:t>
            </a:r>
            <a:r>
              <a:rPr dirty="0"/>
              <a:t>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10    10 j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... with 16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bbles: from data.frame to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data.frame to tibble</a:t>
            </a:r>
          </a:p>
        </p:txBody>
      </p:sp>
      <p:sp>
        <p:nvSpPr>
          <p:cNvPr id="612" name="&gt; as_tibble(iri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as_tibble(iris)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        1.30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        1.70       0.400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        1.40       0.300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        1.50       0.100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bbles: from tibble to data.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tibble to data.frame</a:t>
            </a:r>
          </a:p>
        </p:txBody>
      </p:sp>
      <p:sp>
        <p:nvSpPr>
          <p:cNvPr id="615" name="&gt; iris_tibble &lt;- as_tibble(iris)…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3100902" cy="82443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iris_tibble</a:t>
            </a:r>
            <a:r>
              <a:rPr sz="2200" dirty="0"/>
              <a:t> &lt;- </a:t>
            </a:r>
            <a:r>
              <a:rPr sz="2200" dirty="0" err="1"/>
              <a:t>as_tibble</a:t>
            </a:r>
            <a:r>
              <a:rPr sz="2200" dirty="0"/>
              <a:t>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as.data.frame</a:t>
            </a:r>
            <a:r>
              <a:rPr sz="2200" dirty="0"/>
              <a:t>(</a:t>
            </a:r>
            <a:r>
              <a:rPr sz="2200" dirty="0" err="1"/>
              <a:t>iris_tibble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    </a:t>
            </a:r>
            <a:r>
              <a:rPr sz="2200" dirty="0" err="1"/>
              <a:t>Sepal.Length</a:t>
            </a:r>
            <a:r>
              <a:rPr sz="2200" dirty="0"/>
              <a:t> </a:t>
            </a:r>
            <a:r>
              <a:rPr sz="2200" dirty="0" err="1"/>
              <a:t>Sepal.Width</a:t>
            </a:r>
            <a:r>
              <a:rPr sz="2200" dirty="0"/>
              <a:t> </a:t>
            </a:r>
            <a:r>
              <a:rPr sz="2200" dirty="0" err="1"/>
              <a:t>Petal.Length</a:t>
            </a:r>
            <a:r>
              <a:rPr sz="2200" dirty="0"/>
              <a:t> </a:t>
            </a:r>
            <a:r>
              <a:rPr sz="2200" dirty="0" err="1"/>
              <a:t>Petal.Width</a:t>
            </a:r>
            <a:r>
              <a:rPr sz="2200" dirty="0"/>
              <a:t>   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1            5.1         3.5          1.4         0.2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2            4.9         3.0          1.4         0.2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3            4.7         3.2          1.3         0.2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4            4.6         3.1          1.5         0.2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5            5.0         3.6          1.4         0.2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6            5.4         3.9          1.7         0.4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7            4.6         3.4          1.4         0.3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8            5.0         3.4          1.5         0.2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9            4.4         2.9          1.4         0.2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10           4.9         3.1          1.5         0.1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11           5.4         3.7          1.5         0.2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12           4.8         3.4          1.6         0.2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13           4.8         3.0          1.4         0.1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14           4.3         3.0          1.1         0.1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15           5.8         4.0          1.2         0.2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16           5.7         4.4          1.5         0.4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17           5.4         3.9          1.3         0.4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18           5.1         3.5          1.4         0.3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19           5.7         3.8          1.7         0.3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20           5.1         3.8          1.5         0.3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21           5.4         3.4          1.7         0.2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22           5.1         3.7          1.5         0.4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23           4.6         3.6          1.0         0.2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24           5.1         3.3          1.7         0.5     </a:t>
            </a:r>
            <a:r>
              <a:rPr sz="2200" dirty="0" err="1"/>
              <a:t>setosa</a:t>
            </a:r>
            <a:endParaRPr sz="2200" dirty="0"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readr-200x232@2x.png" descr="readr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896155" y="1562084"/>
            <a:ext cx="5715001" cy="6629400"/>
          </a:xfrm>
          <a:prstGeom prst="rect">
            <a:avLst/>
          </a:prstGeom>
        </p:spPr>
      </p:pic>
      <p:sp>
        <p:nvSpPr>
          <p:cNvPr id="618" name="Load and sav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and save data</a:t>
            </a:r>
          </a:p>
        </p:txBody>
      </p:sp>
      <p:sp>
        <p:nvSpPr>
          <p:cNvPr id="619" name="The basics of read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basics of readr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Screen Shot 2018-11-15 at 16.28.36.png" descr="Screen Shot 2018-11-15 at 16.28.36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836" r="2836"/>
          <a:stretch>
            <a:fillRect/>
          </a:stretch>
        </p:blipFill>
        <p:spPr>
          <a:xfrm>
            <a:off x="6493906" y="-25481"/>
            <a:ext cx="9118452" cy="13677678"/>
          </a:xfrm>
          <a:prstGeom prst="rect">
            <a:avLst/>
          </a:prstGeom>
        </p:spPr>
      </p:pic>
      <p:sp>
        <p:nvSpPr>
          <p:cNvPr id="622" name="Flat data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Flat data files</a:t>
            </a:r>
          </a:p>
        </p:txBody>
      </p:sp>
      <p:sp>
        <p:nvSpPr>
          <p:cNvPr id="623" name="Most common format: Comma-separated values (CSV)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4158049"/>
          </a:xfrm>
          <a:prstGeom prst="rect">
            <a:avLst/>
          </a:prstGeom>
        </p:spPr>
        <p:txBody>
          <a:bodyPr/>
          <a:lstStyle/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Most common format: Comma-separated values (CSV)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Delimiter-separated values (also stored as 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Common delimiters: 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comma           ,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semicolon       ;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tab                  \t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9073</Words>
  <Application>Microsoft Macintosh PowerPoint</Application>
  <PresentationFormat>Custom</PresentationFormat>
  <Paragraphs>1553</Paragraphs>
  <Slides>156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5" baseType="lpstr">
      <vt:lpstr>Arial</vt:lpstr>
      <vt:lpstr>Courier</vt:lpstr>
      <vt:lpstr>Helvetica</vt:lpstr>
      <vt:lpstr>Helvetica Neue</vt:lpstr>
      <vt:lpstr>Helvetica Neue Light</vt:lpstr>
      <vt:lpstr>Helvetica Neue Medium</vt:lpstr>
      <vt:lpstr>Helvetica Neue Thin</vt:lpstr>
      <vt:lpstr>Verdana</vt:lpstr>
      <vt:lpstr>ModernPortfolio</vt:lpstr>
      <vt:lpstr>Welcome! Please download the course material:</vt:lpstr>
      <vt:lpstr>Introduction to R &amp; data</vt:lpstr>
      <vt:lpstr>Quick intro: this is us! And who are you?</vt:lpstr>
      <vt:lpstr>Introduction to R &amp; data</vt:lpstr>
      <vt:lpstr>What is R?</vt:lpstr>
      <vt:lpstr>We will work in RStudio</vt:lpstr>
      <vt:lpstr>The Rstudio interface</vt:lpstr>
      <vt:lpstr>The Rstudio interface</vt:lpstr>
      <vt:lpstr>Have you downloaded the course material?</vt:lpstr>
      <vt:lpstr>R syntax &amp; the RStudio console</vt:lpstr>
      <vt:lpstr>Variable assignment</vt:lpstr>
      <vt:lpstr>Variable assignment</vt:lpstr>
      <vt:lpstr>Variable assignment</vt:lpstr>
      <vt:lpstr>A quick note on notes</vt:lpstr>
      <vt:lpstr>Creating vectors</vt:lpstr>
      <vt:lpstr>Vector functions</vt:lpstr>
      <vt:lpstr>Exercise</vt:lpstr>
      <vt:lpstr>Exercise</vt:lpstr>
      <vt:lpstr>Another data type: logical</vt:lpstr>
      <vt:lpstr>Vectors and factors</vt:lpstr>
      <vt:lpstr>Exercise</vt:lpstr>
      <vt:lpstr>Exercise</vt:lpstr>
      <vt:lpstr>But what if there is no data? Introducing: NA</vt:lpstr>
      <vt:lpstr>Exercise: predict the answer</vt:lpstr>
      <vt:lpstr>Exercise: predict the answer</vt:lpstr>
      <vt:lpstr>NA != NULL</vt:lpstr>
      <vt:lpstr>Exercise: predict the answer</vt:lpstr>
      <vt:lpstr>Exercise: predict the answer</vt:lpstr>
      <vt:lpstr>Exercise: predict the answer</vt:lpstr>
      <vt:lpstr>Selecting vector elements by position</vt:lpstr>
      <vt:lpstr>Selecting vector elements by value</vt:lpstr>
      <vt:lpstr>Which bracket does what?</vt:lpstr>
      <vt:lpstr>Vectors, lists, and data frames</vt:lpstr>
      <vt:lpstr>Indexing lists</vt:lpstr>
      <vt:lpstr>Indexing a data frame</vt:lpstr>
      <vt:lpstr>Indexing a data frame</vt:lpstr>
      <vt:lpstr>Exercise</vt:lpstr>
      <vt:lpstr>Exercise</vt:lpstr>
      <vt:lpstr>Let’s breathe and recap!</vt:lpstr>
      <vt:lpstr>Functions</vt:lpstr>
      <vt:lpstr>Take a break!</vt:lpstr>
      <vt:lpstr>Ready?</vt:lpstr>
      <vt:lpstr>Console and Scripts</vt:lpstr>
      <vt:lpstr>Ready to script?</vt:lpstr>
      <vt:lpstr>Console vs script on our slides</vt:lpstr>
      <vt:lpstr>Introducing a sample dataset</vt:lpstr>
      <vt:lpstr>Introducing a sample dataset</vt:lpstr>
      <vt:lpstr>Programming: for loop</vt:lpstr>
      <vt:lpstr>Calculating averages: preparation</vt:lpstr>
      <vt:lpstr>Calculating averages in a for loop</vt:lpstr>
      <vt:lpstr>Calculating averages in a for loop</vt:lpstr>
      <vt:lpstr>Calculating averages in a for loop</vt:lpstr>
      <vt:lpstr>Calculating averages in a for loop</vt:lpstr>
      <vt:lpstr>Calculating averages in a for loop</vt:lpstr>
      <vt:lpstr>Calculating averages in a for loop</vt:lpstr>
      <vt:lpstr>Programming: functions</vt:lpstr>
      <vt:lpstr>Programming: functions</vt:lpstr>
      <vt:lpstr>Programming: functions</vt:lpstr>
      <vt:lpstr>Exercise: combine functions and for loops</vt:lpstr>
      <vt:lpstr>Exercise: combine functions and for loops</vt:lpstr>
      <vt:lpstr>Programming: if statement</vt:lpstr>
      <vt:lpstr>Programming: if statement</vt:lpstr>
      <vt:lpstr>Exercise: add an if-statement to your function</vt:lpstr>
      <vt:lpstr>Exercise: add an if-statement to your function</vt:lpstr>
      <vt:lpstr>Exercise: add an if-statement to your function</vt:lpstr>
      <vt:lpstr>Exercise: add an if-statement to your function</vt:lpstr>
      <vt:lpstr>Exercise: add an if-statement to your function</vt:lpstr>
      <vt:lpstr>Your result: a summary data frame</vt:lpstr>
      <vt:lpstr>Data science workflow: scripting is crucial</vt:lpstr>
      <vt:lpstr>Starting the script: write a header</vt:lpstr>
      <vt:lpstr>Load packages and dependencies</vt:lpstr>
      <vt:lpstr>Custom functions</vt:lpstr>
      <vt:lpstr>Starting your script: header, packages, functions</vt:lpstr>
      <vt:lpstr>To check before lunch: please load tidyverse</vt:lpstr>
      <vt:lpstr>Enjoy your lunch!</vt:lpstr>
      <vt:lpstr>Introduction to R &amp; data</vt:lpstr>
      <vt:lpstr>Outline part II </vt:lpstr>
      <vt:lpstr>Tidyverse</vt:lpstr>
      <vt:lpstr>PowerPoint Presentation</vt:lpstr>
      <vt:lpstr>Data science workflow</vt:lpstr>
      <vt:lpstr>Tidy data</vt:lpstr>
      <vt:lpstr>Tidy data</vt:lpstr>
      <vt:lpstr>Learn tidyverse</vt:lpstr>
      <vt:lpstr>Learn tidyverse</vt:lpstr>
      <vt:lpstr>Learn tidyverse</vt:lpstr>
      <vt:lpstr>Your afternoon roadmap</vt:lpstr>
      <vt:lpstr>From code to document</vt:lpstr>
      <vt:lpstr>Console, Scripts and Rmarkdown</vt:lpstr>
      <vt:lpstr>Markdown </vt:lpstr>
      <vt:lpstr>Rmarkdown: demo</vt:lpstr>
      <vt:lpstr>Exercise: open the exercise Rmarkdown  1. RStudio &gt; File &gt; Open Project &gt; introduction-to-R-and-data-github.Rproj  2. From the ‘files’ menu (bottom right), select modernR_exercises.Rmd  3. Update the header information with your name!</vt:lpstr>
      <vt:lpstr>Run the first code chunk!</vt:lpstr>
      <vt:lpstr>All done? Time to knit!</vt:lpstr>
      <vt:lpstr>package: Tibble</vt:lpstr>
      <vt:lpstr>Tibbles</vt:lpstr>
      <vt:lpstr>Tibbles: from data.frame to tibble</vt:lpstr>
      <vt:lpstr>Tibbles: from tibble to data.frame</vt:lpstr>
      <vt:lpstr>Load and save data</vt:lpstr>
      <vt:lpstr>Flat data files</vt:lpstr>
      <vt:lpstr>Load data by using buttons</vt:lpstr>
      <vt:lpstr>Load data by using buttons</vt:lpstr>
      <vt:lpstr>Read flat files</vt:lpstr>
      <vt:lpstr>Read flat files</vt:lpstr>
      <vt:lpstr>Read flat files</vt:lpstr>
      <vt:lpstr>Exercise dataset</vt:lpstr>
      <vt:lpstr>Exercises Please do basic exercises 1-I and 1-II. Time left? Opt for a reading exercise or optional exercise!</vt:lpstr>
      <vt:lpstr>Data visualisation</vt:lpstr>
      <vt:lpstr>PowerPoint Presentation</vt:lpstr>
      <vt:lpstr>Data visualisation with ggplot2</vt:lpstr>
      <vt:lpstr>The grammar of graphics</vt:lpstr>
      <vt:lpstr>Quick plotting</vt:lpstr>
      <vt:lpstr>Quick plots</vt:lpstr>
      <vt:lpstr>Quick plots</vt:lpstr>
      <vt:lpstr>Quick plots</vt:lpstr>
      <vt:lpstr>ggplot (grammar of graphics)</vt:lpstr>
      <vt:lpstr>ggplot: Data, aesthetics, geometrics</vt:lpstr>
      <vt:lpstr>ggplot: Data, aesthetics, geometrics</vt:lpstr>
      <vt:lpstr>ggplot: Data, aesthetics, geometrics</vt:lpstr>
      <vt:lpstr>ggplot: Multiple geometric layers </vt:lpstr>
      <vt:lpstr>ggplot: Multiple geometric layers </vt:lpstr>
      <vt:lpstr>ggplot: Statistical layers </vt:lpstr>
      <vt:lpstr>Exercises Please do basic exercises 2-I and 2-II. Time left? Opt for a reading exercise or optional exercise!</vt:lpstr>
      <vt:lpstr>Data transformation</vt:lpstr>
      <vt:lpstr>PowerPoint Presentation</vt:lpstr>
      <vt:lpstr>filter()</vt:lpstr>
      <vt:lpstr>Function: filter()</vt:lpstr>
      <vt:lpstr>Function: filter()</vt:lpstr>
      <vt:lpstr>Function: filter()</vt:lpstr>
      <vt:lpstr>Function: filter()</vt:lpstr>
      <vt:lpstr>Function: filter()</vt:lpstr>
      <vt:lpstr>select()</vt:lpstr>
      <vt:lpstr>Function: select()</vt:lpstr>
      <vt:lpstr>Function: select()</vt:lpstr>
      <vt:lpstr>Function: select()</vt:lpstr>
      <vt:lpstr>Function: select()</vt:lpstr>
      <vt:lpstr>Function: select()</vt:lpstr>
      <vt:lpstr>Function: select()</vt:lpstr>
      <vt:lpstr>mutate()</vt:lpstr>
      <vt:lpstr>Function: mutate()</vt:lpstr>
      <vt:lpstr>Function: mutate()</vt:lpstr>
      <vt:lpstr>Function: mutate()</vt:lpstr>
      <vt:lpstr>Function: mutate()</vt:lpstr>
      <vt:lpstr>gather() and spread()</vt:lpstr>
      <vt:lpstr>Tidy data</vt:lpstr>
      <vt:lpstr>Tidy data</vt:lpstr>
      <vt:lpstr>Wide                              vs.                             Long</vt:lpstr>
      <vt:lpstr>Function: gather()</vt:lpstr>
      <vt:lpstr>Function: gather()</vt:lpstr>
      <vt:lpstr>Function: spread()</vt:lpstr>
      <vt:lpstr>Exercises Please do basic exercises 3-I and 3-II. Time left? Opt for a reading exercise or optional exercise!</vt:lpstr>
      <vt:lpstr>All done? Time to knit!</vt:lpstr>
      <vt:lpstr>Introduction to R &amp; data</vt:lpstr>
      <vt:lpstr>Other RDM workshops</vt:lpstr>
      <vt:lpstr>R Cafe </vt:lpstr>
      <vt:lpstr>Feedback is cool.  Please send your feedback, remarks, questions to Barbara: b.m.i.vreede@uu.nl</vt:lpstr>
      <vt:lpstr>useR &lt;- function(){     print("Good luck and see you!") } useR()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Please download the course material:</dc:title>
  <cp:lastModifiedBy>Vreede, B.M.I. (Barbara)</cp:lastModifiedBy>
  <cp:revision>14</cp:revision>
  <dcterms:modified xsi:type="dcterms:W3CDTF">2019-03-21T01:20:15Z</dcterms:modified>
</cp:coreProperties>
</file>